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18"/>
  </p:notesMasterIdLst>
  <p:sldIdLst>
    <p:sldId id="256" r:id="rId3"/>
    <p:sldId id="257" r:id="rId4"/>
    <p:sldId id="258" r:id="rId5"/>
    <p:sldId id="259" r:id="rId6"/>
    <p:sldId id="260" r:id="rId7"/>
    <p:sldId id="261" r:id="rId8"/>
    <p:sldId id="262" r:id="rId9"/>
    <p:sldId id="263" r:id="rId10"/>
    <p:sldId id="265" r:id="rId11"/>
    <p:sldId id="266" r:id="rId12"/>
    <p:sldId id="275" r:id="rId13"/>
    <p:sldId id="267" r:id="rId14"/>
    <p:sldId id="276" r:id="rId15"/>
    <p:sldId id="273" r:id="rId16"/>
    <p:sldId id="274" r:id="rId17"/>
  </p:sldIdLst>
  <p:sldSz cx="12193588" cy="6858000"/>
  <p:notesSz cx="6858000" cy="9144000"/>
  <p:defaultTextStyle>
    <a:defPPr>
      <a:defRPr lang="en-GB"/>
    </a:defPPr>
    <a:lvl1pPr algn="l" defTabSz="449263" rtl="0" fontAlgn="base">
      <a:spcBef>
        <a:spcPct val="0"/>
      </a:spcBef>
      <a:spcAft>
        <a:spcPct val="0"/>
      </a:spcAft>
      <a:defRPr kern="1200">
        <a:solidFill>
          <a:schemeClr val="bg1"/>
        </a:solidFill>
        <a:latin typeface="Century Gothic" panose="020B0502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defRPr kern="1200">
        <a:solidFill>
          <a:schemeClr val="bg1"/>
        </a:solidFill>
        <a:latin typeface="Century Gothic" panose="020B0502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defRPr kern="1200">
        <a:solidFill>
          <a:schemeClr val="bg1"/>
        </a:solidFill>
        <a:latin typeface="Century Gothic" panose="020B0502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defRPr kern="1200">
        <a:solidFill>
          <a:schemeClr val="bg1"/>
        </a:solidFill>
        <a:latin typeface="Century Gothic" panose="020B0502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defRPr kern="1200">
        <a:solidFill>
          <a:schemeClr val="bg1"/>
        </a:solidFill>
        <a:latin typeface="Century Gothic" panose="020B0502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entury Gothic" panose="020B0502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entury Gothic" panose="020B0502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entury Gothic" panose="020B0502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entury Gothic" panose="020B0502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66"/>
    <a:srgbClr val="053C02"/>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578E3-078D-4F94-AC89-F46DE5417DCC}" v="332" dt="2019-10-01T04:05:51.899"/>
    <p1510:client id="{C42EFD21-4045-4873-9F96-7FD19F3455B8}" v="485" dt="2019-09-30T22:31:18.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7046" autoAdjust="0"/>
  </p:normalViewPr>
  <p:slideViewPr>
    <p:cSldViewPr>
      <p:cViewPr>
        <p:scale>
          <a:sx n="73" d="100"/>
          <a:sy n="73" d="100"/>
        </p:scale>
        <p:origin x="-72"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AutoShape 1">
            <a:extLst>
              <a:ext uri="{FF2B5EF4-FFF2-40B4-BE49-F238E27FC236}">
                <a16:creationId xmlns:a16="http://schemas.microsoft.com/office/drawing/2014/main" xmlns="" id="{D01F3D50-ED74-41A0-ABC3-9B158E511440}"/>
              </a:ext>
            </a:extLst>
          </p:cNvPr>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p:spPr>
        <p:txBody>
          <a:bodyPr wrap="none" anchor="ctr"/>
          <a:lstStyle/>
          <a:p>
            <a:pPr eaLnBrk="0" hangingPunct="0">
              <a:buClr>
                <a:srgbClr val="000000"/>
              </a:buClr>
              <a:buSzPct val="100000"/>
              <a:buFont typeface="Times New Roman" pitchFamily="18" charset="0"/>
              <a:buNone/>
              <a:defRPr/>
            </a:pPr>
            <a:endParaRPr lang="ru-RU">
              <a:cs typeface="Arial" charset="0"/>
            </a:endParaRPr>
          </a:p>
        </p:txBody>
      </p:sp>
      <p:sp>
        <p:nvSpPr>
          <p:cNvPr id="19459" name="AutoShape 2">
            <a:extLst>
              <a:ext uri="{FF2B5EF4-FFF2-40B4-BE49-F238E27FC236}">
                <a16:creationId xmlns:a16="http://schemas.microsoft.com/office/drawing/2014/main" xmlns="" id="{021308BB-D16E-4C2E-8D1D-D337714AFDAA}"/>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cs typeface="Arial" charset="0"/>
            </a:endParaRPr>
          </a:p>
        </p:txBody>
      </p:sp>
      <p:sp>
        <p:nvSpPr>
          <p:cNvPr id="19460" name="AutoShape 3">
            <a:extLst>
              <a:ext uri="{FF2B5EF4-FFF2-40B4-BE49-F238E27FC236}">
                <a16:creationId xmlns:a16="http://schemas.microsoft.com/office/drawing/2014/main" xmlns="" id="{3BF2CF85-408A-462B-A6A1-A4E519E18ADA}"/>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cs typeface="Arial" charset="0"/>
            </a:endParaRPr>
          </a:p>
        </p:txBody>
      </p:sp>
      <p:sp>
        <p:nvSpPr>
          <p:cNvPr id="19461" name="AutoShape 4">
            <a:extLst>
              <a:ext uri="{FF2B5EF4-FFF2-40B4-BE49-F238E27FC236}">
                <a16:creationId xmlns:a16="http://schemas.microsoft.com/office/drawing/2014/main" xmlns="" id="{F9ED85E3-6A8F-4237-A9DB-62957795E694}"/>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cs typeface="Arial" charset="0"/>
            </a:endParaRPr>
          </a:p>
        </p:txBody>
      </p:sp>
      <p:sp>
        <p:nvSpPr>
          <p:cNvPr id="19462" name="AutoShape 5">
            <a:extLst>
              <a:ext uri="{FF2B5EF4-FFF2-40B4-BE49-F238E27FC236}">
                <a16:creationId xmlns:a16="http://schemas.microsoft.com/office/drawing/2014/main" xmlns="" id="{E4F726DF-FD25-4C9D-8BDB-31C0FFEBA22C}"/>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cs typeface="Arial" charset="0"/>
            </a:endParaRPr>
          </a:p>
        </p:txBody>
      </p:sp>
      <p:sp>
        <p:nvSpPr>
          <p:cNvPr id="19463" name="Rectangle 6">
            <a:extLst>
              <a:ext uri="{FF2B5EF4-FFF2-40B4-BE49-F238E27FC236}">
                <a16:creationId xmlns:a16="http://schemas.microsoft.com/office/drawing/2014/main" xmlns="" id="{2DAC7F6D-4847-42D0-8D3F-31B77F149D84}"/>
              </a:ext>
            </a:extLst>
          </p:cNvPr>
          <p:cNvSpPr>
            <a:spLocks noGrp="1" noRot="1" noChangeAspect="1" noChangeArrowheads="1"/>
          </p:cNvSpPr>
          <p:nvPr>
            <p:ph type="sldImg"/>
          </p:nvPr>
        </p:nvSpPr>
        <p:spPr bwMode="auto">
          <a:xfrm>
            <a:off x="-11798300" y="-11796713"/>
            <a:ext cx="11790362" cy="12484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4103" name="Rectangle 7">
            <a:extLst>
              <a:ext uri="{FF2B5EF4-FFF2-40B4-BE49-F238E27FC236}">
                <a16:creationId xmlns:a16="http://schemas.microsoft.com/office/drawing/2014/main" xmlns="" id="{3B53F7F6-0CB5-4C07-99DC-58ADCBC9BA1A}"/>
              </a:ext>
            </a:extLst>
          </p:cNvPr>
          <p:cNvSpPr>
            <a:spLocks noGrp="1" noChangeArrowheads="1"/>
          </p:cNvSpPr>
          <p:nvPr>
            <p:ph type="body"/>
          </p:nvPr>
        </p:nvSpPr>
        <p:spPr bwMode="auto">
          <a:xfrm>
            <a:off x="685800" y="4343400"/>
            <a:ext cx="5476875" cy="4105275"/>
          </a:xfrm>
          <a:prstGeom prst="rect">
            <a:avLst/>
          </a:prstGeom>
          <a:noFill/>
          <a:ln>
            <a:noFill/>
          </a:ln>
          <a:effectLst/>
        </p:spPr>
        <p:txBody>
          <a:bodyPr vert="horz" wrap="square" lIns="0" tIns="0" rIns="0" bIns="0" numCol="1" anchor="t" anchorCtr="0" compatLnSpc="1">
            <a:prstTxWarp prst="textNoShape">
              <a:avLst/>
            </a:prstTxWarp>
          </a:bodyPr>
          <a:lstStyle/>
          <a:p>
            <a:pPr lvl="0"/>
            <a:endParaRPr lang="ru-RU"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xmlns="" id="{CDBE4AE6-4D65-4882-99C7-52E4E07E8E3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0483" name="Text Box 2">
            <a:extLst>
              <a:ext uri="{FF2B5EF4-FFF2-40B4-BE49-F238E27FC236}">
                <a16:creationId xmlns:a16="http://schemas.microsoft.com/office/drawing/2014/main" xmlns="" id="{E780067B-19B1-417B-BF78-60D2D98F283B}"/>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A6F60C00-BCF0-47C2-A5C5-709367A2E57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9699" name="Text Box 2">
            <a:extLst>
              <a:ext uri="{FF2B5EF4-FFF2-40B4-BE49-F238E27FC236}">
                <a16:creationId xmlns:a16="http://schemas.microsoft.com/office/drawing/2014/main" xmlns="" id="{8BA89E37-73C0-4DCF-B51E-8EE3632A945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A6F60C00-BCF0-47C2-A5C5-709367A2E57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9699" name="Text Box 2">
            <a:extLst>
              <a:ext uri="{FF2B5EF4-FFF2-40B4-BE49-F238E27FC236}">
                <a16:creationId xmlns:a16="http://schemas.microsoft.com/office/drawing/2014/main" xmlns="" id="{8BA89E37-73C0-4DCF-B51E-8EE3632A945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extLst>
      <p:ext uri="{BB962C8B-B14F-4D97-AF65-F5344CB8AC3E}">
        <p14:creationId xmlns:p14="http://schemas.microsoft.com/office/powerpoint/2010/main" xmlns="" val="75559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E230F00B-8F16-4274-92BB-06EADD1F7CF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0723" name="Text Box 2">
            <a:extLst>
              <a:ext uri="{FF2B5EF4-FFF2-40B4-BE49-F238E27FC236}">
                <a16:creationId xmlns:a16="http://schemas.microsoft.com/office/drawing/2014/main" xmlns="" id="{309C15A6-CC2A-4417-94AA-E124F57D525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E230F00B-8F16-4274-92BB-06EADD1F7CF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0723" name="Text Box 2">
            <a:extLst>
              <a:ext uri="{FF2B5EF4-FFF2-40B4-BE49-F238E27FC236}">
                <a16:creationId xmlns:a16="http://schemas.microsoft.com/office/drawing/2014/main" xmlns="" id="{309C15A6-CC2A-4417-94AA-E124F57D525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extLst>
      <p:ext uri="{BB962C8B-B14F-4D97-AF65-F5344CB8AC3E}">
        <p14:creationId xmlns:p14="http://schemas.microsoft.com/office/powerpoint/2010/main" xmlns="" val="86619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E230F00B-8F16-4274-92BB-06EADD1F7CF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0723" name="Text Box 2">
            <a:extLst>
              <a:ext uri="{FF2B5EF4-FFF2-40B4-BE49-F238E27FC236}">
                <a16:creationId xmlns:a16="http://schemas.microsoft.com/office/drawing/2014/main" xmlns="" id="{309C15A6-CC2A-4417-94AA-E124F57D525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extLst>
      <p:ext uri="{BB962C8B-B14F-4D97-AF65-F5344CB8AC3E}">
        <p14:creationId xmlns:p14="http://schemas.microsoft.com/office/powerpoint/2010/main" xmlns="" val="216141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E230F00B-8F16-4274-92BB-06EADD1F7CF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0723" name="Text Box 2">
            <a:extLst>
              <a:ext uri="{FF2B5EF4-FFF2-40B4-BE49-F238E27FC236}">
                <a16:creationId xmlns:a16="http://schemas.microsoft.com/office/drawing/2014/main" xmlns="" id="{309C15A6-CC2A-4417-94AA-E124F57D525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extLst>
      <p:ext uri="{BB962C8B-B14F-4D97-AF65-F5344CB8AC3E}">
        <p14:creationId xmlns:p14="http://schemas.microsoft.com/office/powerpoint/2010/main" xmlns="" val="196339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xmlns="" id="{A02A6E76-556C-4752-B3C8-210ECB351515}"/>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1507" name="Text Box 2">
            <a:extLst>
              <a:ext uri="{FF2B5EF4-FFF2-40B4-BE49-F238E27FC236}">
                <a16:creationId xmlns:a16="http://schemas.microsoft.com/office/drawing/2014/main" xmlns="" id="{E23649DE-E9F7-47D5-A347-3BE27DF8CC6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xmlns="" id="{6F2B1B2A-A0E1-4430-B1B7-2784F0BB2462}"/>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2531" name="Text Box 2">
            <a:extLst>
              <a:ext uri="{FF2B5EF4-FFF2-40B4-BE49-F238E27FC236}">
                <a16:creationId xmlns:a16="http://schemas.microsoft.com/office/drawing/2014/main" xmlns="" id="{1E7FB42D-CD2F-473B-8568-B1E40A4AEF17}"/>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4290A575-0530-427E-A740-BD8FC33B334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3555" name="Text Box 2">
            <a:extLst>
              <a:ext uri="{FF2B5EF4-FFF2-40B4-BE49-F238E27FC236}">
                <a16:creationId xmlns:a16="http://schemas.microsoft.com/office/drawing/2014/main" xmlns="" id="{E04C0C98-2BE0-4D78-AF72-E8093E98CB2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xmlns="" id="{984356BA-2CEE-4A0D-B231-9B5F2345DE7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4579" name="Text Box 2">
            <a:extLst>
              <a:ext uri="{FF2B5EF4-FFF2-40B4-BE49-F238E27FC236}">
                <a16:creationId xmlns:a16="http://schemas.microsoft.com/office/drawing/2014/main" xmlns="" id="{125D82A9-3269-4940-81B5-4C6E134EB96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xmlns="" id="{AF232AA3-57E8-4601-A108-321DD68A5CA7}"/>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5603" name="Text Box 2">
            <a:extLst>
              <a:ext uri="{FF2B5EF4-FFF2-40B4-BE49-F238E27FC236}">
                <a16:creationId xmlns:a16="http://schemas.microsoft.com/office/drawing/2014/main" xmlns="" id="{FA956DE4-4A85-4A3F-85D3-AF47D4A40C73}"/>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xmlns="" id="{34B946E3-8818-4E29-AC3F-E048F13E95C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6627" name="Text Box 2">
            <a:extLst>
              <a:ext uri="{FF2B5EF4-FFF2-40B4-BE49-F238E27FC236}">
                <a16:creationId xmlns:a16="http://schemas.microsoft.com/office/drawing/2014/main" xmlns="" id="{62FECD21-4B39-4B49-8A42-B257B89D763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26628" name="Заметки 1">
            <a:extLst>
              <a:ext uri="{FF2B5EF4-FFF2-40B4-BE49-F238E27FC236}">
                <a16:creationId xmlns:a16="http://schemas.microsoft.com/office/drawing/2014/main" xmlns="" id="{30546547-3A6A-4B54-9AE4-72974F91D4F3}"/>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de-DE">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xmlns="" id="{B8E0A7CC-4672-4A5C-9A6C-307E7221D94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7651" name="Text Box 2">
            <a:extLst>
              <a:ext uri="{FF2B5EF4-FFF2-40B4-BE49-F238E27FC236}">
                <a16:creationId xmlns:a16="http://schemas.microsoft.com/office/drawing/2014/main" xmlns="" id="{5AF4EDE0-2DC2-43C0-AFAC-FDF8531D08AB}"/>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xmlns="" id="{1806B69A-2577-4929-B784-EB5077AEC2B2}"/>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8675" name="Text Box 2">
            <a:extLst>
              <a:ext uri="{FF2B5EF4-FFF2-40B4-BE49-F238E27FC236}">
                <a16:creationId xmlns:a16="http://schemas.microsoft.com/office/drawing/2014/main" xmlns="" id="{2262FE55-0BB3-49A2-81A3-C954F6550B69}"/>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4788"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xmlns="" val="28783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75154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18550" y="365125"/>
            <a:ext cx="2625725" cy="58023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27950" cy="58023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201281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4788"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xmlns="" val="247293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260725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47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xmlns="" val="16878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76838"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67438" y="1825625"/>
            <a:ext cx="5176837"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86552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43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396834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xmlns="" val="392912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300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xmlns="" val="106140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234967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775"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xmlns="" val="221635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1815544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18550" y="365125"/>
            <a:ext cx="2625725" cy="58023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27950" cy="58023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263452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47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xmlns="" val="4162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76838"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67438" y="1825625"/>
            <a:ext cx="5176837"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211436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43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xmlns="" val="346931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xmlns="" val="59144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361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xmlns="" val="226688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775"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xmlns="" val="78859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8E112077-E9A4-4085-9CC5-F33DF93F60CC}"/>
              </a:ext>
            </a:extLst>
          </p:cNvPr>
          <p:cNvSpPr>
            <a:spLocks noGrp="1" noChangeArrowheads="1"/>
          </p:cNvSpPr>
          <p:nvPr>
            <p:ph type="title"/>
          </p:nvPr>
        </p:nvSpPr>
        <p:spPr bwMode="auto">
          <a:xfrm>
            <a:off x="838200" y="365125"/>
            <a:ext cx="10506075"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Для правки текста заголовка щелкните мышью</a:t>
            </a:r>
          </a:p>
        </p:txBody>
      </p:sp>
      <p:sp>
        <p:nvSpPr>
          <p:cNvPr id="2051" name="Rectangle 2">
            <a:extLst>
              <a:ext uri="{FF2B5EF4-FFF2-40B4-BE49-F238E27FC236}">
                <a16:creationId xmlns:a16="http://schemas.microsoft.com/office/drawing/2014/main" xmlns="" id="{F82469CC-85AC-4E5B-BC17-051CBC58136C}"/>
              </a:ext>
            </a:extLst>
          </p:cNvPr>
          <p:cNvSpPr>
            <a:spLocks noGrp="1" noChangeArrowheads="1"/>
          </p:cNvSpPr>
          <p:nvPr>
            <p:ph type="body" idx="1"/>
          </p:nvPr>
        </p:nvSpPr>
        <p:spPr bwMode="auto">
          <a:xfrm>
            <a:off x="838200" y="1825625"/>
            <a:ext cx="10506075"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Для правки структуры щелкните мышью</a:t>
            </a:r>
          </a:p>
          <a:p>
            <a:pPr lvl="1"/>
            <a:r>
              <a:rPr lang="en-GB" altLang="de-DE"/>
              <a:t>Второй уровень структуры</a:t>
            </a:r>
          </a:p>
          <a:p>
            <a:pPr lvl="2"/>
            <a:r>
              <a:rPr lang="en-GB" altLang="de-DE"/>
              <a:t>Третий уровень структуры</a:t>
            </a:r>
          </a:p>
          <a:p>
            <a:pPr lvl="3"/>
            <a:r>
              <a:rPr lang="en-GB" altLang="de-DE"/>
              <a:t>Четвёртый уровень структуры</a:t>
            </a:r>
          </a:p>
          <a:p>
            <a:pPr lvl="4"/>
            <a:r>
              <a:rPr lang="en-GB" altLang="de-DE"/>
              <a:t>Пятый уровень структуры</a:t>
            </a:r>
          </a:p>
          <a:p>
            <a:pPr lvl="4"/>
            <a:r>
              <a:rPr lang="en-GB" altLang="de-DE"/>
              <a:t>Шестой уровень структуры</a:t>
            </a:r>
          </a:p>
          <a:p>
            <a:pPr lvl="4"/>
            <a:r>
              <a:rPr lang="en-GB" altLang="de-DE"/>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5pPr>
      <a:lvl6pPr marL="25146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6pPr>
      <a:lvl7pPr marL="29718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7pPr>
      <a:lvl8pPr marL="34290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8pPr>
      <a:lvl9pPr marL="38862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anose="02020603050405020304" pitchFamily="18" charset="0"/>
        <a:buChar char="•"/>
        <a:defRPr sz="2800">
          <a:solidFill>
            <a:srgbClr val="3B3838"/>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400">
          <a:solidFill>
            <a:srgbClr val="3B3838"/>
          </a:solidFill>
          <a:latin typeface="+mn-lt"/>
          <a:ea typeface="+mn-ea"/>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5pPr>
      <a:lvl6pPr marL="25146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6pPr>
      <a:lvl7pPr marL="29718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7pPr>
      <a:lvl8pPr marL="34290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8pPr>
      <a:lvl9pPr marL="38862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xmlns="" id="{F3AA07EB-334F-4EFE-BEDB-4EFCFA1F8285}"/>
              </a:ext>
            </a:extLst>
          </p:cNvPr>
          <p:cNvSpPr>
            <a:spLocks noGrp="1" noChangeArrowheads="1"/>
          </p:cNvSpPr>
          <p:nvPr>
            <p:ph type="title"/>
          </p:nvPr>
        </p:nvSpPr>
        <p:spPr bwMode="auto">
          <a:xfrm>
            <a:off x="838200" y="365125"/>
            <a:ext cx="10506075"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Для правки текста заголовка щелкните мышью</a:t>
            </a:r>
          </a:p>
        </p:txBody>
      </p:sp>
      <p:sp>
        <p:nvSpPr>
          <p:cNvPr id="3075" name="Rectangle 2">
            <a:extLst>
              <a:ext uri="{FF2B5EF4-FFF2-40B4-BE49-F238E27FC236}">
                <a16:creationId xmlns:a16="http://schemas.microsoft.com/office/drawing/2014/main" xmlns="" id="{A080A323-2A35-40C1-95C5-89D89BA42A94}"/>
              </a:ext>
            </a:extLst>
          </p:cNvPr>
          <p:cNvSpPr>
            <a:spLocks noGrp="1" noChangeArrowheads="1"/>
          </p:cNvSpPr>
          <p:nvPr>
            <p:ph type="body" idx="1"/>
          </p:nvPr>
        </p:nvSpPr>
        <p:spPr bwMode="auto">
          <a:xfrm>
            <a:off x="838200" y="1825625"/>
            <a:ext cx="10506075"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Для правки структуры щелкните мышью</a:t>
            </a:r>
          </a:p>
          <a:p>
            <a:pPr lvl="1"/>
            <a:r>
              <a:rPr lang="en-GB" altLang="de-DE"/>
              <a:t>Второй уровень структуры</a:t>
            </a:r>
          </a:p>
          <a:p>
            <a:pPr lvl="2"/>
            <a:r>
              <a:rPr lang="en-GB" altLang="de-DE"/>
              <a:t>Третий уровень структуры</a:t>
            </a:r>
          </a:p>
          <a:p>
            <a:pPr lvl="3"/>
            <a:r>
              <a:rPr lang="en-GB" altLang="de-DE"/>
              <a:t>Четвёртый уровень структуры</a:t>
            </a:r>
          </a:p>
          <a:p>
            <a:pPr lvl="4"/>
            <a:r>
              <a:rPr lang="en-GB" altLang="de-DE"/>
              <a:t>Пятый уровень структуры</a:t>
            </a:r>
          </a:p>
          <a:p>
            <a:pPr lvl="4"/>
            <a:r>
              <a:rPr lang="en-GB" altLang="de-DE"/>
              <a:t>Шестой уровень структуры</a:t>
            </a:r>
          </a:p>
          <a:p>
            <a:pPr lvl="4"/>
            <a:r>
              <a:rPr lang="en-GB" altLang="de-DE"/>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4400" b="1">
          <a:solidFill>
            <a:srgbClr val="C55A11"/>
          </a:solidFill>
          <a:latin typeface="Calibri" pitchFamily="32" charset="0"/>
          <a:ea typeface="Microsoft YaHei" charset="-122"/>
        </a:defRPr>
      </a:lvl5pPr>
      <a:lvl6pPr marL="25146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6pPr>
      <a:lvl7pPr marL="29718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7pPr>
      <a:lvl8pPr marL="34290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8pPr>
      <a:lvl9pPr marL="38862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anose="02020603050405020304" pitchFamily="18" charset="0"/>
        <a:buChar char="•"/>
        <a:defRPr sz="2800">
          <a:solidFill>
            <a:srgbClr val="3B3838"/>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400">
          <a:solidFill>
            <a:srgbClr val="3B3838"/>
          </a:solidFill>
          <a:latin typeface="+mn-lt"/>
          <a:ea typeface="+mn-ea"/>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3B3838"/>
          </a:solidFill>
          <a:latin typeface="+mn-lt"/>
          <a:ea typeface="+mn-ea"/>
        </a:defRPr>
      </a:lvl5pPr>
      <a:lvl6pPr marL="25146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6pPr>
      <a:lvl7pPr marL="29718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7pPr>
      <a:lvl8pPr marL="34290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8pPr>
      <a:lvl9pPr marL="38862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xmlns="" id="{8020FADB-56C5-4835-92F9-6BCE17B6552A}"/>
              </a:ext>
            </a:extLst>
          </p:cNvPr>
          <p:cNvSpPr txBox="1">
            <a:spLocks noChangeArrowheads="1"/>
          </p:cNvSpPr>
          <p:nvPr/>
        </p:nvSpPr>
        <p:spPr bwMode="auto">
          <a:xfrm>
            <a:off x="568325" y="2522538"/>
            <a:ext cx="8277225"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4099" name="Text Box 2">
            <a:extLst>
              <a:ext uri="{FF2B5EF4-FFF2-40B4-BE49-F238E27FC236}">
                <a16:creationId xmlns:a16="http://schemas.microsoft.com/office/drawing/2014/main" xmlns="" id="{24E5565B-8B78-497F-AA97-4C042AFB757F}"/>
              </a:ext>
            </a:extLst>
          </p:cNvPr>
          <p:cNvSpPr txBox="1">
            <a:spLocks noChangeArrowheads="1"/>
          </p:cNvSpPr>
          <p:nvPr/>
        </p:nvSpPr>
        <p:spPr bwMode="auto">
          <a:xfrm>
            <a:off x="568325" y="5370513"/>
            <a:ext cx="82772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4100" name="Text Box 3">
            <a:extLst>
              <a:ext uri="{FF2B5EF4-FFF2-40B4-BE49-F238E27FC236}">
                <a16:creationId xmlns:a16="http://schemas.microsoft.com/office/drawing/2014/main" xmlns="" id="{5DF3F03F-8E9A-4DF7-986D-65808966EC50}"/>
              </a:ext>
            </a:extLst>
          </p:cNvPr>
          <p:cNvSpPr txBox="1">
            <a:spLocks noChangeArrowheads="1"/>
          </p:cNvSpPr>
          <p:nvPr/>
        </p:nvSpPr>
        <p:spPr bwMode="auto">
          <a:xfrm>
            <a:off x="3802063" y="1414463"/>
            <a:ext cx="577532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4101" name="Text Box 4">
            <a:extLst>
              <a:ext uri="{FF2B5EF4-FFF2-40B4-BE49-F238E27FC236}">
                <a16:creationId xmlns:a16="http://schemas.microsoft.com/office/drawing/2014/main" xmlns="" id="{F53605AB-AD52-4381-922B-1D1A1DB3D2B8}"/>
              </a:ext>
            </a:extLst>
          </p:cNvPr>
          <p:cNvSpPr txBox="1">
            <a:spLocks noChangeArrowheads="1"/>
          </p:cNvSpPr>
          <p:nvPr/>
        </p:nvSpPr>
        <p:spPr bwMode="auto">
          <a:xfrm>
            <a:off x="576263" y="3227388"/>
            <a:ext cx="11291887" cy="144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endParaRPr lang="kk-KZ" altLang="de-DE" sz="2600" b="1">
              <a:solidFill>
                <a:srgbClr val="000000"/>
              </a:solidFill>
              <a:latin typeface="Constantia" panose="02030602050306030303" pitchFamily="18" charset="0"/>
            </a:endParaRPr>
          </a:p>
          <a:p>
            <a:pPr algn="r" eaLnBrk="1" hangingPunct="1">
              <a:spcBef>
                <a:spcPts val="650"/>
              </a:spcBef>
              <a:buSzPct val="100000"/>
            </a:pPr>
            <a:endParaRPr lang="kk-KZ" altLang="de-DE" sz="2600" b="1">
              <a:solidFill>
                <a:srgbClr val="000000"/>
              </a:solidFill>
              <a:latin typeface="Constantia" panose="02030602050306030303" pitchFamily="18" charset="0"/>
            </a:endParaRPr>
          </a:p>
          <a:p>
            <a:pPr algn="r" eaLnBrk="1" hangingPunct="1">
              <a:spcBef>
                <a:spcPts val="650"/>
              </a:spcBef>
              <a:buSzPct val="100000"/>
            </a:pPr>
            <a:r>
              <a:rPr lang="kk-KZ" altLang="de-DE" sz="2600" b="1">
                <a:solidFill>
                  <a:srgbClr val="000000"/>
                </a:solidFill>
                <a:latin typeface="Constantia" panose="02030602050306030303" pitchFamily="18" charset="0"/>
              </a:rPr>
              <a:t> </a:t>
            </a:r>
            <a:r>
              <a:rPr lang="kk-KZ" altLang="de-DE" sz="1600" b="1">
                <a:solidFill>
                  <a:srgbClr val="000000"/>
                </a:solidFill>
                <a:latin typeface="Constantia" panose="02030602050306030303" pitchFamily="18" charset="0"/>
              </a:rPr>
              <a:t> </a:t>
            </a:r>
          </a:p>
          <a:p>
            <a:pPr algn="r" eaLnBrk="1" hangingPunct="1">
              <a:spcBef>
                <a:spcPts val="650"/>
              </a:spcBef>
              <a:buSzPct val="100000"/>
            </a:pPr>
            <a:r>
              <a:rPr lang="kk-KZ" altLang="de-DE" sz="1600" b="1">
                <a:solidFill>
                  <a:srgbClr val="000000"/>
                </a:solidFill>
                <a:latin typeface="Times New Roman" panose="02020603050405020304" pitchFamily="18" charset="0"/>
              </a:rPr>
              <a:t>Психология</a:t>
            </a:r>
          </a:p>
          <a:p>
            <a:pPr algn="r" eaLnBrk="1" hangingPunct="1">
              <a:spcBef>
                <a:spcPts val="650"/>
              </a:spcBef>
              <a:buSzPct val="100000"/>
            </a:pPr>
            <a:r>
              <a:rPr lang="kk-KZ" altLang="de-DE" sz="1600" b="1">
                <a:solidFill>
                  <a:srgbClr val="000000"/>
                </a:solidFill>
                <a:latin typeface="Times New Roman" panose="02020603050405020304" pitchFamily="18" charset="0"/>
              </a:rPr>
              <a:t> ғылымдарының </a:t>
            </a:r>
          </a:p>
          <a:p>
            <a:pPr algn="r" eaLnBrk="1" hangingPunct="1">
              <a:spcBef>
                <a:spcPts val="650"/>
              </a:spcBef>
              <a:buSzPct val="100000"/>
            </a:pPr>
            <a:r>
              <a:rPr lang="kk-KZ" altLang="de-DE" sz="1600" b="1">
                <a:solidFill>
                  <a:srgbClr val="000000"/>
                </a:solidFill>
                <a:latin typeface="Times New Roman" panose="02020603050405020304" pitchFamily="18" charset="0"/>
              </a:rPr>
              <a:t>докторы, профессор</a:t>
            </a:r>
          </a:p>
          <a:p>
            <a:pPr algn="r" eaLnBrk="1" hangingPunct="1">
              <a:spcBef>
                <a:spcPts val="650"/>
              </a:spcBef>
              <a:buSzPct val="100000"/>
            </a:pPr>
            <a:r>
              <a:rPr lang="kk-KZ" altLang="de-DE" sz="1600" b="1">
                <a:solidFill>
                  <a:srgbClr val="000000"/>
                </a:solidFill>
                <a:latin typeface="Times New Roman" panose="02020603050405020304" pitchFamily="18" charset="0"/>
              </a:rPr>
              <a:t>Н.Қ.Тоқсанбаева.</a:t>
            </a:r>
          </a:p>
        </p:txBody>
      </p:sp>
      <p:sp>
        <p:nvSpPr>
          <p:cNvPr id="4102" name="Text Box 5">
            <a:extLst>
              <a:ext uri="{FF2B5EF4-FFF2-40B4-BE49-F238E27FC236}">
                <a16:creationId xmlns:a16="http://schemas.microsoft.com/office/drawing/2014/main" xmlns="" id="{902AEC7B-B23B-4714-877A-29C4ADC66DB0}"/>
              </a:ext>
            </a:extLst>
          </p:cNvPr>
          <p:cNvSpPr txBox="1">
            <a:spLocks noChangeArrowheads="1"/>
          </p:cNvSpPr>
          <p:nvPr/>
        </p:nvSpPr>
        <p:spPr bwMode="auto">
          <a:xfrm>
            <a:off x="102986" y="1142443"/>
            <a:ext cx="10438234"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t"/>
          <a:lstStyle>
            <a:lvl1pPr marL="271463" indent="-26035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panose="020B0502020202020204" pitchFamily="34" charset="0"/>
                <a:ea typeface="Microsoft YaHei" panose="020B0503020204020204" pitchFamily="34" charset="-122"/>
              </a:defRPr>
            </a:lvl9pPr>
          </a:lstStyle>
          <a:p>
            <a:pPr marL="271145" algn="ctr" eaLnBrk="1" hangingPunct="1">
              <a:buSzPct val="100000"/>
            </a:pPr>
            <a:endParaRPr lang="ru-RU" sz="3600" dirty="0">
              <a:latin typeface="Times New Roman"/>
              <a:cs typeface="Times New Roman"/>
            </a:endParaRPr>
          </a:p>
          <a:p>
            <a:pPr marL="271145" algn="ctr" eaLnBrk="1" hangingPunct="1">
              <a:buSzPct val="100000"/>
            </a:pPr>
            <a:endParaRPr lang="kk-KZ" altLang="de-DE" sz="3600" i="1" dirty="0">
              <a:solidFill>
                <a:srgbClr val="000000"/>
              </a:solidFill>
              <a:latin typeface="Times New Roman" panose="02020603050405020304" pitchFamily="18" charset="0"/>
              <a:cs typeface="Times New Roman" panose="02020603050405020304" pitchFamily="18" charset="0"/>
            </a:endParaRPr>
          </a:p>
          <a:p>
            <a:pPr marL="271145" algn="ctr">
              <a:buSzPct val="100000"/>
            </a:pPr>
            <a:r>
              <a:rPr lang="kk-KZ" sz="3500" b="1">
                <a:solidFill>
                  <a:schemeClr val="tx2">
                    <a:lumMod val="65000"/>
                    <a:lumOff val="35000"/>
                  </a:schemeClr>
                </a:solidFill>
                <a:latin typeface="Times New Roman"/>
                <a:ea typeface="Microsoft YaHei"/>
                <a:cs typeface="Times New Roman"/>
              </a:rPr>
              <a:t>Психологиядағы жүйелік-іс-әрекеттік тұрғының тарихи және гносеологиялық</a:t>
            </a:r>
            <a:r>
              <a:rPr lang="kk-KZ" sz="3500" b="1" dirty="0">
                <a:solidFill>
                  <a:schemeClr val="tx2">
                    <a:lumMod val="65000"/>
                    <a:lumOff val="35000"/>
                  </a:schemeClr>
                </a:solidFill>
                <a:latin typeface="Times New Roman"/>
                <a:ea typeface="Microsoft YaHei"/>
                <a:cs typeface="Times New Roman"/>
              </a:rPr>
              <a:t> </a:t>
            </a:r>
            <a:r>
              <a:rPr lang="kk-KZ" sz="3500" b="1">
                <a:solidFill>
                  <a:schemeClr val="tx2">
                    <a:lumMod val="65000"/>
                    <a:lumOff val="35000"/>
                  </a:schemeClr>
                </a:solidFill>
                <a:latin typeface="Times New Roman"/>
                <a:ea typeface="Microsoft YaHei"/>
                <a:cs typeface="Times New Roman"/>
              </a:rPr>
              <a:t>алғышарттары.</a:t>
            </a:r>
            <a:endParaRPr lang="kk-KZ" sz="3500">
              <a:solidFill>
                <a:schemeClr val="tx2">
                  <a:lumMod val="65000"/>
                  <a:lumOff val="35000"/>
                </a:schemeClr>
              </a:solidFill>
              <a:latin typeface="Times New Roman"/>
              <a:ea typeface="Microsoft YaHei"/>
              <a:cs typeface="Times New Roman"/>
            </a:endParaRPr>
          </a:p>
        </p:txBody>
      </p:sp>
      <p:pic>
        <p:nvPicPr>
          <p:cNvPr id="4103" name="Picture 9">
            <a:extLst>
              <a:ext uri="{FF2B5EF4-FFF2-40B4-BE49-F238E27FC236}">
                <a16:creationId xmlns:a16="http://schemas.microsoft.com/office/drawing/2014/main" xmlns="" id="{7A8234C1-A935-4C6B-A41B-00A47077495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6175" y="3644900"/>
            <a:ext cx="7121525"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7" name="Text Box 4">
            <a:extLst>
              <a:ext uri="{FF2B5EF4-FFF2-40B4-BE49-F238E27FC236}">
                <a16:creationId xmlns:a16="http://schemas.microsoft.com/office/drawing/2014/main" xmlns="" id="{29FE9254-0E9F-4C85-A86F-658556B21170}"/>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EBA9687D-F0AE-43E2-B795-8407CFA86430}"/>
              </a:ext>
            </a:extLst>
          </p:cNvPr>
          <p:cNvSpPr txBox="1"/>
          <p:nvPr/>
        </p:nvSpPr>
        <p:spPr>
          <a:xfrm>
            <a:off x="894358" y="879648"/>
            <a:ext cx="896357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kk-KZ" sz="2200" b="1" dirty="0">
                <a:solidFill>
                  <a:srgbClr val="191966"/>
                </a:solidFill>
                <a:latin typeface="Century Schoolbook"/>
                <a:ea typeface="Microsoft YaHei"/>
              </a:rPr>
              <a:t>     </a:t>
            </a:r>
            <a:r>
              <a:rPr lang="kk-KZ" sz="2200" b="1" dirty="0">
                <a:solidFill>
                  <a:srgbClr val="191966"/>
                </a:solidFill>
                <a:latin typeface="Century Schoolbook"/>
                <a:ea typeface="Microsoft YaHei"/>
                <a:cs typeface="Times New Roman"/>
              </a:rPr>
              <a:t>Әрекет – бұл өте ұсақ құрамалардан тұратын күрделі элемент. Осындай жағдай әрбір әрекет мақсатқа негізделетінімен түсіндіріледі. Адамның мақсаты </a:t>
            </a:r>
            <a:r>
              <a:rPr lang="kk-KZ" sz="2200" b="1" dirty="0" err="1">
                <a:solidFill>
                  <a:srgbClr val="191966"/>
                </a:solidFill>
                <a:latin typeface="Century Schoolbook"/>
                <a:ea typeface="Microsoft YaHei"/>
                <a:cs typeface="Times New Roman"/>
              </a:rPr>
              <a:t>әрқырлы</a:t>
            </a:r>
            <a:r>
              <a:rPr lang="kk-KZ" sz="2200" b="1" dirty="0">
                <a:solidFill>
                  <a:srgbClr val="191966"/>
                </a:solidFill>
                <a:latin typeface="Century Schoolbook"/>
                <a:ea typeface="Microsoft YaHei"/>
                <a:cs typeface="Times New Roman"/>
              </a:rPr>
              <a:t> ғана емес, сонымен қатар көп масштабты болып келеді. Ірі мақсаттар бар, олар –өз алдына ұсақ мақсаттарға бөлінеді. </a:t>
            </a:r>
            <a:endParaRPr lang="kk-KZ" sz="2200" b="1">
              <a:solidFill>
                <a:srgbClr val="191966"/>
              </a:solidFill>
              <a:latin typeface="Century Schoolbook"/>
              <a:cs typeface="Times New Roman"/>
            </a:endParaRPr>
          </a:p>
          <a:p>
            <a:r>
              <a:rPr lang="kk-KZ" sz="2200" b="1" dirty="0">
                <a:solidFill>
                  <a:srgbClr val="191966"/>
                </a:solidFill>
                <a:latin typeface="Century Schoolbook"/>
                <a:ea typeface="Microsoft YaHei"/>
              </a:rPr>
              <a:t>    </a:t>
            </a:r>
            <a:endParaRPr lang="kk-KZ" sz="2200" b="1">
              <a:solidFill>
                <a:srgbClr val="191966"/>
              </a:solidFill>
              <a:latin typeface="Century Schoolbook"/>
              <a:ea typeface="Microsoft YaHei"/>
              <a:cs typeface="Times New Roman"/>
            </a:endParaRPr>
          </a:p>
        </p:txBody>
      </p:sp>
      <p:pic>
        <p:nvPicPr>
          <p:cNvPr id="3" name="Рисунок 3" descr="Изображение выглядит как внутренний, игрушка, стена, нести&#10;&#10;Описание создано с высокой степенью достоверности">
            <a:extLst>
              <a:ext uri="{FF2B5EF4-FFF2-40B4-BE49-F238E27FC236}">
                <a16:creationId xmlns:a16="http://schemas.microsoft.com/office/drawing/2014/main" xmlns="" id="{578EE091-E4AE-47BE-A6CD-81E6A7FD82B9}"/>
              </a:ext>
            </a:extLst>
          </p:cNvPr>
          <p:cNvPicPr>
            <a:picLocks noChangeAspect="1"/>
          </p:cNvPicPr>
          <p:nvPr/>
        </p:nvPicPr>
        <p:blipFill>
          <a:blip r:embed="rId4"/>
          <a:stretch>
            <a:fillRect/>
          </a:stretch>
        </p:blipFill>
        <p:spPr>
          <a:xfrm>
            <a:off x="1133623" y="3314700"/>
            <a:ext cx="7249469" cy="33147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7" name="Text Box 4">
            <a:extLst>
              <a:ext uri="{FF2B5EF4-FFF2-40B4-BE49-F238E27FC236}">
                <a16:creationId xmlns:a16="http://schemas.microsoft.com/office/drawing/2014/main" xmlns="" id="{29FE9254-0E9F-4C85-A86F-658556B21170}"/>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EBA9687D-F0AE-43E2-B795-8407CFA86430}"/>
              </a:ext>
            </a:extLst>
          </p:cNvPr>
          <p:cNvSpPr txBox="1"/>
          <p:nvPr/>
        </p:nvSpPr>
        <p:spPr>
          <a:xfrm>
            <a:off x="832309" y="70023"/>
            <a:ext cx="704803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kk-KZ" sz="2200" b="1" dirty="0">
              <a:solidFill>
                <a:srgbClr val="191966"/>
              </a:solidFill>
              <a:latin typeface="Century Schoolbook"/>
              <a:cs typeface="Times New Roman"/>
            </a:endParaRPr>
          </a:p>
          <a:p>
            <a:r>
              <a:rPr lang="kk-KZ" sz="2200" b="1" dirty="0">
                <a:solidFill>
                  <a:srgbClr val="191966"/>
                </a:solidFill>
                <a:latin typeface="Century Schoolbook"/>
                <a:ea typeface="Microsoft YaHei"/>
              </a:rPr>
              <a:t>    </a:t>
            </a:r>
            <a:r>
              <a:rPr lang="kk-KZ" sz="2200" b="1" dirty="0">
                <a:solidFill>
                  <a:srgbClr val="191966"/>
                </a:solidFill>
                <a:latin typeface="Century Schoolbook"/>
                <a:ea typeface="Microsoft YaHei"/>
                <a:cs typeface="Times New Roman"/>
              </a:rPr>
              <a:t>Енді әрбір әрекет әртүрлі жолдармен орындалатынына көңіл аудару керек, яғни әртүрлі тәсілдермен орындалады. Әрекетті орындау тәсілі операция деп аталады. Әрекетті орындау тәсілі жағдайларға байланысты болады. Әр түрлі жағдайларда бір мақсатқа жету үшін әртүрлі операциялар қолданылуы мүмкін. Жағдайларға сыртқы шарттар мен әрекет етуші субъекттің мүмкіндіктерін жатқызамыз. Сондықтан іс-әрекет теориясында мақсат міндет деп аталады.</a:t>
            </a:r>
          </a:p>
          <a:p>
            <a:pPr algn="just"/>
            <a:r>
              <a:rPr lang="kk-KZ" sz="2200" b="1" dirty="0">
                <a:solidFill>
                  <a:srgbClr val="191966"/>
                </a:solidFill>
                <a:latin typeface="Century Schoolbook"/>
                <a:ea typeface="Microsoft YaHei"/>
              </a:rPr>
              <a:t>     </a:t>
            </a:r>
            <a:r>
              <a:rPr lang="kk-KZ" sz="2200" b="1" dirty="0">
                <a:solidFill>
                  <a:srgbClr val="191966"/>
                </a:solidFill>
                <a:latin typeface="Century Schoolbook"/>
                <a:ea typeface="Microsoft YaHei"/>
                <a:cs typeface="Times New Roman"/>
              </a:rPr>
              <a:t>Міндетке байланысты операция әртүрлі әрекеттерден тұруы мүмкін. Бұл әрекеттер өз алдына ұсақ әрекеттерге бөліне </a:t>
            </a:r>
            <a:r>
              <a:rPr lang="kk-KZ" sz="2200" b="1" dirty="0" err="1">
                <a:solidFill>
                  <a:srgbClr val="191966"/>
                </a:solidFill>
                <a:latin typeface="Century Schoolbook"/>
                <a:ea typeface="Microsoft YaHei"/>
                <a:cs typeface="Times New Roman"/>
              </a:rPr>
              <a:t>алады.Осылайша</a:t>
            </a:r>
            <a:r>
              <a:rPr lang="kk-KZ" sz="2200" b="1" dirty="0">
                <a:solidFill>
                  <a:srgbClr val="191966"/>
                </a:solidFill>
                <a:latin typeface="Century Schoolbook"/>
                <a:ea typeface="Microsoft YaHei"/>
                <a:cs typeface="Times New Roman"/>
              </a:rPr>
              <a:t>, операциялар – іс-әрекеттің ірірек бірліктері.</a:t>
            </a:r>
          </a:p>
        </p:txBody>
      </p:sp>
    </p:spTree>
    <p:extLst>
      <p:ext uri="{BB962C8B-B14F-4D97-AF65-F5344CB8AC3E}">
        <p14:creationId xmlns:p14="http://schemas.microsoft.com/office/powerpoint/2010/main" xmlns="" val="40110344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7D2E0C09-83A9-4BCD-AB89-2ED18A9B27E4}"/>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4341" name="Text Box 4">
            <a:extLst>
              <a:ext uri="{FF2B5EF4-FFF2-40B4-BE49-F238E27FC236}">
                <a16:creationId xmlns:a16="http://schemas.microsoft.com/office/drawing/2014/main" xmlns="" id="{63B81015-AF03-49CF-BFC4-3B95C4642C45}"/>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E6189102-2242-4512-94E0-59B351D27875}"/>
              </a:ext>
            </a:extLst>
          </p:cNvPr>
          <p:cNvSpPr txBox="1"/>
          <p:nvPr/>
        </p:nvSpPr>
        <p:spPr>
          <a:xfrm>
            <a:off x="755842" y="580768"/>
            <a:ext cx="7665691"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600" b="1" dirty="0">
                <a:solidFill>
                  <a:schemeClr val="accent2">
                    <a:lumMod val="50000"/>
                  </a:schemeClr>
                </a:solidFill>
                <a:latin typeface="Century Schoolbook"/>
                <a:ea typeface="Microsoft YaHei"/>
                <a:cs typeface="Times New Roman"/>
              </a:rPr>
              <a:t>Операцияның басты қасиеті олар аз сезіледі немесе тіпті сезілмейді. Әрекеттен операцияның айырмашылығы сонда. </a:t>
            </a:r>
            <a:endParaRPr lang="ru-RU" sz="2600">
              <a:solidFill>
                <a:schemeClr val="accent2">
                  <a:lumMod val="50000"/>
                </a:schemeClr>
              </a:solidFill>
            </a:endParaRPr>
          </a:p>
          <a:p>
            <a:pPr algn="just"/>
            <a:r>
              <a:rPr lang="kk-KZ" sz="2600" b="1" dirty="0">
                <a:solidFill>
                  <a:schemeClr val="accent2">
                    <a:lumMod val="50000"/>
                  </a:schemeClr>
                </a:solidFill>
                <a:latin typeface="Century Schoolbook"/>
                <a:ea typeface="Microsoft YaHei"/>
                <a:cs typeface="Times New Roman"/>
              </a:rPr>
              <a:t>Жалпы айтқанда, операция деңгейі – ол автоматтық әрекеттер мен </a:t>
            </a:r>
            <a:r>
              <a:rPr lang="kk-KZ" sz="2600" b="1" i="1" dirty="0">
                <a:solidFill>
                  <a:schemeClr val="accent2">
                    <a:lumMod val="50000"/>
                  </a:schemeClr>
                </a:solidFill>
                <a:latin typeface="Century Schoolbook"/>
                <a:ea typeface="Microsoft YaHei"/>
                <a:cs typeface="Times New Roman"/>
              </a:rPr>
              <a:t>дағды</a:t>
            </a:r>
            <a:r>
              <a:rPr lang="kk-KZ" sz="2600" b="1" dirty="0">
                <a:solidFill>
                  <a:schemeClr val="accent2">
                    <a:lumMod val="50000"/>
                  </a:schemeClr>
                </a:solidFill>
                <a:latin typeface="Century Schoolbook"/>
                <a:ea typeface="Microsoft YaHei"/>
                <a:cs typeface="Times New Roman"/>
              </a:rPr>
              <a:t> деңгейі. Дағды түсінігіне  орындау барысында пайда болатын саналы іс-әрекеттің автоматтандырылған компоненттерін жатқызамыз. Басынан бастап автоматтандырылған әрекеттерге қарағанда (мысалы рефлекторлық қимылдар) ұзақ жаттығулар арқасында дағды автоматтандырылған болады. </a:t>
            </a:r>
            <a:endParaRPr lang="kk-KZ" sz="2600" b="1">
              <a:solidFill>
                <a:schemeClr val="accent2">
                  <a:lumMod val="50000"/>
                </a:schemeClr>
              </a:solidFill>
              <a:latin typeface="Century Schoolbook"/>
              <a:cs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7D2E0C09-83A9-4BCD-AB89-2ED18A9B27E4}"/>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4341" name="Text Box 4">
            <a:extLst>
              <a:ext uri="{FF2B5EF4-FFF2-40B4-BE49-F238E27FC236}">
                <a16:creationId xmlns:a16="http://schemas.microsoft.com/office/drawing/2014/main" xmlns="" id="{63B81015-AF03-49CF-BFC4-3B95C4642C45}"/>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E6189102-2242-4512-94E0-59B351D27875}"/>
              </a:ext>
            </a:extLst>
          </p:cNvPr>
          <p:cNvSpPr txBox="1"/>
          <p:nvPr/>
        </p:nvSpPr>
        <p:spPr>
          <a:xfrm>
            <a:off x="574843" y="656968"/>
            <a:ext cx="778953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dirty="0">
                <a:solidFill>
                  <a:schemeClr val="accent2">
                    <a:lumMod val="50000"/>
                  </a:schemeClr>
                </a:solidFill>
                <a:latin typeface="Century Schoolbook"/>
                <a:ea typeface="Microsoft YaHei"/>
                <a:cs typeface="Times New Roman"/>
              </a:rPr>
              <a:t>Сондықтан операциялардың екі түрі болады:  бірінші түріне адаптация мен бейімделу арқылы пайда болған операцияны </a:t>
            </a:r>
            <a:r>
              <a:rPr lang="kk-KZ" sz="2000" b="1" dirty="0" err="1">
                <a:solidFill>
                  <a:schemeClr val="accent2">
                    <a:lumMod val="50000"/>
                  </a:schemeClr>
                </a:solidFill>
                <a:latin typeface="Century Schoolbook"/>
                <a:ea typeface="Microsoft YaHei"/>
                <a:cs typeface="Times New Roman"/>
              </a:rPr>
              <a:t>жатқызамыз.Ал</a:t>
            </a:r>
            <a:r>
              <a:rPr lang="kk-KZ" sz="2000" b="1" dirty="0">
                <a:solidFill>
                  <a:schemeClr val="accent2">
                    <a:lumMod val="50000"/>
                  </a:schemeClr>
                </a:solidFill>
                <a:latin typeface="Century Schoolbook"/>
                <a:ea typeface="Microsoft YaHei"/>
                <a:cs typeface="Times New Roman"/>
              </a:rPr>
              <a:t> екінші түріне – автоматизацияның арқасында дағдыға айналып, санасыз әрекеттер процестеріне өтіп кеткен саналы әрекеттерді жатқызуға болады. Бірінші түр айтарлықтай сезілмейді, ал екіншілері сана шекарасында тұрады.</a:t>
            </a:r>
            <a:endParaRPr lang="kk-KZ">
              <a:solidFill>
                <a:schemeClr val="accent2">
                  <a:lumMod val="50000"/>
                </a:schemeClr>
              </a:solidFill>
            </a:endParaRPr>
          </a:p>
        </p:txBody>
      </p:sp>
      <p:pic>
        <p:nvPicPr>
          <p:cNvPr id="3" name="Рисунок 3">
            <a:extLst>
              <a:ext uri="{FF2B5EF4-FFF2-40B4-BE49-F238E27FC236}">
                <a16:creationId xmlns:a16="http://schemas.microsoft.com/office/drawing/2014/main" xmlns="" id="{73EDABF4-03D4-4917-95C9-C426DCFE8025}"/>
              </a:ext>
            </a:extLst>
          </p:cNvPr>
          <p:cNvPicPr>
            <a:picLocks noChangeAspect="1"/>
          </p:cNvPicPr>
          <p:nvPr/>
        </p:nvPicPr>
        <p:blipFill>
          <a:blip r:embed="rId4"/>
          <a:stretch>
            <a:fillRect/>
          </a:stretch>
        </p:blipFill>
        <p:spPr>
          <a:xfrm>
            <a:off x="638258" y="3328416"/>
            <a:ext cx="7497150" cy="3125343"/>
          </a:xfrm>
          <a:prstGeom prst="rect">
            <a:avLst/>
          </a:prstGeom>
        </p:spPr>
      </p:pic>
    </p:spTree>
    <p:extLst>
      <p:ext uri="{BB962C8B-B14F-4D97-AF65-F5344CB8AC3E}">
        <p14:creationId xmlns:p14="http://schemas.microsoft.com/office/powerpoint/2010/main" xmlns="" val="30539402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7D2E0C09-83A9-4BCD-AB89-2ED18A9B27E4}"/>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4341" name="Text Box 4">
            <a:extLst>
              <a:ext uri="{FF2B5EF4-FFF2-40B4-BE49-F238E27FC236}">
                <a16:creationId xmlns:a16="http://schemas.microsoft.com/office/drawing/2014/main" xmlns="" id="{63B81015-AF03-49CF-BFC4-3B95C4642C45}"/>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AF1FFFC6-33DA-4164-9C27-C333D13829ED}"/>
              </a:ext>
            </a:extLst>
          </p:cNvPr>
          <p:cNvSpPr txBox="1"/>
          <p:nvPr/>
        </p:nvSpPr>
        <p:spPr>
          <a:xfrm>
            <a:off x="502752" y="255373"/>
            <a:ext cx="751146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dirty="0">
                <a:solidFill>
                  <a:schemeClr val="accent2">
                    <a:lumMod val="75000"/>
                  </a:schemeClr>
                </a:solidFill>
                <a:latin typeface="Century Schoolbook"/>
                <a:ea typeface="Microsoft YaHei"/>
              </a:rPr>
              <a:t>    </a:t>
            </a:r>
            <a:r>
              <a:rPr lang="kk-KZ" sz="2000" b="1" dirty="0">
                <a:solidFill>
                  <a:schemeClr val="accent2">
                    <a:lumMod val="75000"/>
                  </a:schemeClr>
                </a:solidFill>
                <a:latin typeface="Century Schoolbook"/>
                <a:ea typeface="Microsoft YaHei"/>
                <a:cs typeface="Times New Roman"/>
              </a:rPr>
              <a:t>Енді іс-әрекет құрылымындағы үшінші, ең төменгі деңгейге өтелік – ол </a:t>
            </a:r>
            <a:r>
              <a:rPr lang="kk-KZ" sz="2000" b="1" i="1" dirty="0">
                <a:solidFill>
                  <a:schemeClr val="accent2">
                    <a:lumMod val="75000"/>
                  </a:schemeClr>
                </a:solidFill>
                <a:latin typeface="Century Schoolbook"/>
                <a:ea typeface="Microsoft YaHei"/>
                <a:cs typeface="Times New Roman"/>
              </a:rPr>
              <a:t>психофизиологиялық функциялар деңгейі.</a:t>
            </a:r>
            <a:r>
              <a:rPr lang="kk-KZ" sz="2000" b="1" dirty="0">
                <a:solidFill>
                  <a:schemeClr val="accent2">
                    <a:lumMod val="75000"/>
                  </a:schemeClr>
                </a:solidFill>
                <a:latin typeface="Century Schoolbook"/>
                <a:ea typeface="Microsoft YaHei"/>
                <a:cs typeface="Times New Roman"/>
              </a:rPr>
              <a:t> Іс-әрекет теориясында психофизиологиялық функциялар деп – психикалық процестерді қамтамасыз ететін физиологиялық механизмдерді айтамыз. Адам </a:t>
            </a:r>
            <a:r>
              <a:rPr lang="kk-KZ" sz="2000" b="1" dirty="0" err="1">
                <a:solidFill>
                  <a:schemeClr val="accent2">
                    <a:lumMod val="75000"/>
                  </a:schemeClr>
                </a:solidFill>
                <a:latin typeface="Century Schoolbook"/>
                <a:ea typeface="Microsoft YaHei"/>
                <a:cs typeface="Times New Roman"/>
              </a:rPr>
              <a:t>биоәлеуметтік</a:t>
            </a:r>
            <a:r>
              <a:rPr lang="kk-KZ" sz="2000" b="1" dirty="0">
                <a:solidFill>
                  <a:schemeClr val="accent2">
                    <a:lumMod val="75000"/>
                  </a:schemeClr>
                </a:solidFill>
                <a:latin typeface="Century Schoolbook"/>
                <a:ea typeface="Microsoft YaHei"/>
                <a:cs typeface="Times New Roman"/>
              </a:rPr>
              <a:t> организм болғандықтан, біз психикалық процестердің өтуін психикалық процестердің іске асу мүмкіндігімен қамтамасыз ететін физиологиялық процесс деңгейлерінен бөліп қарастыра алмаймыз. Психикалық функциялардың көпшілігі организмнің бірнеше </a:t>
            </a:r>
            <a:r>
              <a:rPr lang="kk-KZ" sz="2000" b="1" dirty="0" err="1">
                <a:solidFill>
                  <a:schemeClr val="accent2">
                    <a:lumMod val="75000"/>
                  </a:schemeClr>
                </a:solidFill>
                <a:latin typeface="Century Schoolbook"/>
                <a:ea typeface="Microsoft YaHei"/>
                <a:cs typeface="Times New Roman"/>
              </a:rPr>
              <a:t>мүмкіндіктерінсіз</a:t>
            </a:r>
            <a:r>
              <a:rPr lang="kk-KZ" sz="2000" b="1" dirty="0">
                <a:solidFill>
                  <a:schemeClr val="accent2">
                    <a:lumMod val="75000"/>
                  </a:schemeClr>
                </a:solidFill>
                <a:latin typeface="Century Schoolbook"/>
                <a:ea typeface="Microsoft YaHei"/>
                <a:cs typeface="Times New Roman"/>
              </a:rPr>
              <a:t> жүзеге аспайды. Осындай мүмкіндіктерге түйсікке қабілеттілікті, қозғалғыштық қабілеттілігін, өткен әсерлер мен іздерді бекіту мүмкіндігін жатқыза аламыз. Осы категорияға жүйке жүйесінің морфологиясында бекітілген және өмірдің алғашқы айларында туа пайда болған механизмдерді айта кету керек. Осы қабілеттер мен механизмдердің барлығы адамға туылған сәттен бастап беріледі, яғни олардың генетикалық шарттылығы бар.</a:t>
            </a:r>
            <a:endParaRPr lang="kk-KZ" sz="2000" dirty="0">
              <a:solidFill>
                <a:schemeClr val="accent2">
                  <a:lumMod val="75000"/>
                </a:schemeClr>
              </a:solidFill>
              <a:latin typeface="Century Schoolbook"/>
              <a:ea typeface="Microsoft YaHei"/>
              <a:cs typeface="Times New Roman"/>
            </a:endParaRPr>
          </a:p>
        </p:txBody>
      </p:sp>
    </p:spTree>
    <p:extLst>
      <p:ext uri="{BB962C8B-B14F-4D97-AF65-F5344CB8AC3E}">
        <p14:creationId xmlns:p14="http://schemas.microsoft.com/office/powerpoint/2010/main" xmlns="" val="155783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xmlns="" id="{1AF49951-37ED-49DD-B768-7D797B96D726}"/>
              </a:ext>
            </a:extLst>
          </p:cNvPr>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4339" name="Rectangle 2">
            <a:extLst>
              <a:ext uri="{FF2B5EF4-FFF2-40B4-BE49-F238E27FC236}">
                <a16:creationId xmlns:a16="http://schemas.microsoft.com/office/drawing/2014/main" xmlns="" id="{7D2E0C09-83A9-4BCD-AB89-2ED18A9B27E4}"/>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4341" name="Text Box 4">
            <a:extLst>
              <a:ext uri="{FF2B5EF4-FFF2-40B4-BE49-F238E27FC236}">
                <a16:creationId xmlns:a16="http://schemas.microsoft.com/office/drawing/2014/main" xmlns="" id="{63B81015-AF03-49CF-BFC4-3B95C4642C45}"/>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5D90390A-123D-43D5-B655-4B37CC8FBF94}"/>
              </a:ext>
            </a:extLst>
          </p:cNvPr>
          <p:cNvSpPr txBox="1"/>
          <p:nvPr/>
        </p:nvSpPr>
        <p:spPr>
          <a:xfrm>
            <a:off x="316605" y="344445"/>
            <a:ext cx="786290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dirty="0">
                <a:solidFill>
                  <a:schemeClr val="accent2">
                    <a:lumMod val="75000"/>
                  </a:schemeClr>
                </a:solidFill>
                <a:latin typeface="Century Schoolbook"/>
                <a:ea typeface="Microsoft YaHei"/>
                <a:cs typeface="Times New Roman"/>
              </a:rPr>
              <a:t>Психофизиологиялық функциялар психикалық функциялардың іске асуына қажетті алғышартты да, іс-әрекет құралын қамтамасыз етеді. Мысалы, біз керекті ақпаратты еске сақтағымыз келсе, онда тез және сапалы еске сақтап алудың арнаулы тәсілдерді қолданамыз. Бірақ егер біздің есте сақтау қабілетін қамтамасыз ететін </a:t>
            </a:r>
            <a:r>
              <a:rPr lang="kk-KZ" sz="2000" b="1" dirty="0" err="1">
                <a:solidFill>
                  <a:schemeClr val="accent2">
                    <a:lumMod val="75000"/>
                  </a:schemeClr>
                </a:solidFill>
                <a:latin typeface="Century Schoolbook"/>
                <a:ea typeface="Microsoft YaHei"/>
                <a:cs typeface="Times New Roman"/>
              </a:rPr>
              <a:t>мнемикалық</a:t>
            </a:r>
            <a:r>
              <a:rPr lang="kk-KZ" sz="2000" b="1" dirty="0">
                <a:solidFill>
                  <a:schemeClr val="accent2">
                    <a:lumMod val="75000"/>
                  </a:schemeClr>
                </a:solidFill>
                <a:latin typeface="Century Schoolbook"/>
                <a:ea typeface="Microsoft YaHei"/>
                <a:cs typeface="Times New Roman"/>
              </a:rPr>
              <a:t> функциямыз болмаса, онда біз ақпаратты есте сақтай алмас едік. </a:t>
            </a:r>
            <a:r>
              <a:rPr lang="kk-KZ" sz="2000" b="1" dirty="0" err="1">
                <a:solidFill>
                  <a:schemeClr val="accent2">
                    <a:lumMod val="75000"/>
                  </a:schemeClr>
                </a:solidFill>
                <a:latin typeface="Century Schoolbook"/>
                <a:ea typeface="Microsoft YaHei"/>
                <a:cs typeface="Times New Roman"/>
              </a:rPr>
              <a:t>Мнемикалық</a:t>
            </a:r>
            <a:r>
              <a:rPr lang="kk-KZ" sz="2000" b="1" dirty="0">
                <a:solidFill>
                  <a:schemeClr val="accent2">
                    <a:lumMod val="75000"/>
                  </a:schemeClr>
                </a:solidFill>
                <a:latin typeface="Century Schoolbook"/>
                <a:ea typeface="Microsoft YaHei"/>
                <a:cs typeface="Times New Roman"/>
              </a:rPr>
              <a:t> функция туа пайда болатын функция болып табылады. Туылған сәттен бастап бала көп мөлшердегі ақпаратты есте сақтай бастайды. Сонымен қатар есте сақтау мүлдем мүмкін болмайтын естің ауруы болады (</a:t>
            </a:r>
            <a:r>
              <a:rPr lang="kk-KZ" sz="2000" b="1" dirty="0" err="1">
                <a:solidFill>
                  <a:schemeClr val="accent2">
                    <a:lumMod val="75000"/>
                  </a:schemeClr>
                </a:solidFill>
                <a:latin typeface="Century Schoolbook"/>
                <a:ea typeface="Microsoft YaHei"/>
                <a:cs typeface="Times New Roman"/>
              </a:rPr>
              <a:t>корсаковский</a:t>
            </a:r>
            <a:r>
              <a:rPr lang="kk-KZ" sz="2000" b="1" dirty="0">
                <a:solidFill>
                  <a:schemeClr val="accent2">
                    <a:lumMod val="75000"/>
                  </a:schemeClr>
                </a:solidFill>
                <a:latin typeface="Century Schoolbook"/>
                <a:ea typeface="Microsoft YaHei"/>
                <a:cs typeface="Times New Roman"/>
              </a:rPr>
              <a:t> синдром). Бұл ауру </a:t>
            </a:r>
            <a:r>
              <a:rPr lang="kk-KZ" sz="2000" b="1" dirty="0" err="1">
                <a:solidFill>
                  <a:schemeClr val="accent2">
                    <a:lumMod val="75000"/>
                  </a:schemeClr>
                </a:solidFill>
                <a:latin typeface="Century Schoolbook"/>
                <a:ea typeface="Microsoft YaHei"/>
                <a:cs typeface="Times New Roman"/>
              </a:rPr>
              <a:t>мнемикалық</a:t>
            </a:r>
            <a:r>
              <a:rPr lang="kk-KZ" sz="2000" b="1" dirty="0">
                <a:solidFill>
                  <a:schemeClr val="accent2">
                    <a:lumMod val="75000"/>
                  </a:schemeClr>
                </a:solidFill>
                <a:latin typeface="Century Schoolbook"/>
                <a:ea typeface="Microsoft YaHei"/>
                <a:cs typeface="Times New Roman"/>
              </a:rPr>
              <a:t> функцияның бұзылуының нәтижесінде пайда болады. Бұндай ауруға шалдыққан адам тіпті </a:t>
            </a:r>
            <a:r>
              <a:rPr lang="kk-KZ" sz="2000" b="1" dirty="0" err="1">
                <a:solidFill>
                  <a:schemeClr val="accent2">
                    <a:lumMod val="75000"/>
                  </a:schemeClr>
                </a:solidFill>
                <a:latin typeface="Century Schoolbook"/>
                <a:ea typeface="Microsoft YaHei"/>
                <a:cs typeface="Times New Roman"/>
              </a:rPr>
              <a:t>бірнеші</a:t>
            </a:r>
            <a:r>
              <a:rPr lang="kk-KZ" sz="2000" b="1" dirty="0">
                <a:solidFill>
                  <a:schemeClr val="accent2">
                    <a:lumMod val="75000"/>
                  </a:schemeClr>
                </a:solidFill>
                <a:latin typeface="Century Schoolbook"/>
                <a:ea typeface="Microsoft YaHei"/>
                <a:cs typeface="Times New Roman"/>
              </a:rPr>
              <a:t> минут бұрын болған оқиғаны есіне түсіре алмайды. Сондықтан да психофизиологиялық функциялар іс-әрекет процестерінің органикалық фундаментін құрайды. Оларсыз нақты әрекеттер ғана емес, міндеттің іске асуы да мүмкін болмайды.</a:t>
            </a:r>
          </a:p>
        </p:txBody>
      </p:sp>
    </p:spTree>
    <p:extLst>
      <p:ext uri="{BB962C8B-B14F-4D97-AF65-F5344CB8AC3E}">
        <p14:creationId xmlns:p14="http://schemas.microsoft.com/office/powerpoint/2010/main" xmlns="" val="8250839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xmlns="" id="{6588BC8E-03C7-4EB4-830C-5D541A085A51}"/>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5124" name="Text Box 3">
            <a:extLst>
              <a:ext uri="{FF2B5EF4-FFF2-40B4-BE49-F238E27FC236}">
                <a16:creationId xmlns:a16="http://schemas.microsoft.com/office/drawing/2014/main" xmlns="" id="{A878AD26-7474-4F01-96EB-8C36B81FA208}"/>
              </a:ext>
            </a:extLst>
          </p:cNvPr>
          <p:cNvSpPr txBox="1">
            <a:spLocks noChangeArrowheads="1"/>
          </p:cNvSpPr>
          <p:nvPr/>
        </p:nvSpPr>
        <p:spPr bwMode="auto">
          <a:xfrm>
            <a:off x="358213" y="82379"/>
            <a:ext cx="792909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nchor="t"/>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panose="020B0502020202020204" pitchFamily="34" charset="0"/>
                <a:ea typeface="Microsoft YaHei" panose="020B0503020204020204" pitchFamily="34" charset="-122"/>
              </a:defRPr>
            </a:lvl9pPr>
          </a:lstStyle>
          <a:p>
            <a:pPr eaLnBrk="1" hangingPunct="1">
              <a:buSzPct val="100000"/>
            </a:pPr>
            <a:r>
              <a:rPr lang="kk-KZ" sz="2400" b="1">
                <a:solidFill>
                  <a:schemeClr val="accent2">
                    <a:lumMod val="50000"/>
                  </a:schemeClr>
                </a:solidFill>
                <a:latin typeface="Century Schoolbook"/>
                <a:ea typeface="Microsoft YaHei"/>
                <a:cs typeface="Times New Roman"/>
              </a:rPr>
              <a:t>Л.С. Выготскийдің мәдени-тарихи теориясының психологиядағы жүйелік-іс-әрекеттік тұрғының қалыптасуындағы рөлі адамның мәдени-тарихи дамуының негізі болып іс-әрекет субъектісі ретіндегі өзі табылатыны жөніндегі тезиспен анықталады.</a:t>
            </a:r>
            <a:r>
              <a:rPr lang="kk-KZ" sz="2400" b="1" dirty="0">
                <a:solidFill>
                  <a:schemeClr val="accent2">
                    <a:lumMod val="50000"/>
                  </a:schemeClr>
                </a:solidFill>
                <a:latin typeface="Times New Roman"/>
                <a:ea typeface="Microsoft YaHei"/>
                <a:cs typeface="Times New Roman"/>
              </a:rPr>
              <a:t> </a:t>
            </a:r>
            <a:r>
              <a:rPr lang="kk-KZ" sz="2400" b="1">
                <a:solidFill>
                  <a:schemeClr val="accent2">
                    <a:lumMod val="50000"/>
                  </a:schemeClr>
                </a:solidFill>
                <a:latin typeface="Century Schoolbook"/>
                <a:ea typeface="Microsoft YaHei"/>
                <a:cs typeface="Times New Roman"/>
              </a:rPr>
              <a:t>Выготский бойынша жоғары психикалық функциялардың дамуы адамның дан да жоғары нәтижелерге жетуіне мүмкіндік беретін және бастапқы, элементарлы функциялардысапалы түрде өзгертетін психологиялық құралдар болып табылатын ерекше сыртқы тәсілдерді құрудан тұрады (іс-әрекет – бұл құралдарды шығару мен пайдаланумен байланысты болатын мәдени мінез-құлық). </a:t>
            </a:r>
            <a:endParaRPr lang="kk-KZ" sz="2400">
              <a:solidFill>
                <a:schemeClr val="accent2">
                  <a:lumMod val="50000"/>
                </a:schemeClr>
              </a:solidFill>
              <a:latin typeface="Century Gothic"/>
              <a:ea typeface="Microsoft YaHei"/>
              <a:cs typeface="Times New Roman"/>
            </a:endParaRPr>
          </a:p>
          <a:p>
            <a:pPr>
              <a:buSzPct val="100000"/>
            </a:pPr>
            <a:endParaRPr lang="kk-KZ" sz="2400" b="1" dirty="0">
              <a:solidFill>
                <a:srgbClr val="262699"/>
              </a:solidFill>
              <a:latin typeface="Times New Roman"/>
              <a:cs typeface="Times New Roman"/>
            </a:endParaRPr>
          </a:p>
        </p:txBody>
      </p:sp>
      <p:sp>
        <p:nvSpPr>
          <p:cNvPr id="5125" name="Text Box 4">
            <a:extLst>
              <a:ext uri="{FF2B5EF4-FFF2-40B4-BE49-F238E27FC236}">
                <a16:creationId xmlns:a16="http://schemas.microsoft.com/office/drawing/2014/main" xmlns="" id="{3FD11AD6-C890-4E7E-A65E-8FC08E9D32E1}"/>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pic>
        <p:nvPicPr>
          <p:cNvPr id="2" name="Рисунок 2" descr="Изображение выглядит как мужчина, человек, галстук, стена&#10;&#10;Описание создано с очень высокой степенью достоверности">
            <a:extLst>
              <a:ext uri="{FF2B5EF4-FFF2-40B4-BE49-F238E27FC236}">
                <a16:creationId xmlns:a16="http://schemas.microsoft.com/office/drawing/2014/main" xmlns="" id="{84349C78-9417-4C08-9037-65250478FB1A}"/>
              </a:ext>
            </a:extLst>
          </p:cNvPr>
          <p:cNvPicPr>
            <a:picLocks noChangeAspect="1"/>
          </p:cNvPicPr>
          <p:nvPr/>
        </p:nvPicPr>
        <p:blipFill>
          <a:blip r:embed="rId4"/>
          <a:stretch>
            <a:fillRect/>
          </a:stretch>
        </p:blipFill>
        <p:spPr>
          <a:xfrm>
            <a:off x="8646994" y="77616"/>
            <a:ext cx="3267500" cy="3105150"/>
          </a:xfrm>
          <a:prstGeom prst="rect">
            <a:avLst/>
          </a:prstGeom>
        </p:spPr>
      </p:pic>
      <p:sp>
        <p:nvSpPr>
          <p:cNvPr id="5" name="TextBox 4">
            <a:extLst>
              <a:ext uri="{FF2B5EF4-FFF2-40B4-BE49-F238E27FC236}">
                <a16:creationId xmlns:a16="http://schemas.microsoft.com/office/drawing/2014/main" xmlns="" id="{72BF50A3-3556-4D85-A766-79A242BD78C1}"/>
              </a:ext>
            </a:extLst>
          </p:cNvPr>
          <p:cNvSpPr txBox="1"/>
          <p:nvPr/>
        </p:nvSpPr>
        <p:spPr>
          <a:xfrm>
            <a:off x="9297789" y="32385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91966"/>
                </a:solidFill>
                <a:latin typeface="Century Schoolbook"/>
              </a:rPr>
              <a:t>Л.С. Выготский</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9" name="Text Box 4">
            <a:extLst>
              <a:ext uri="{FF2B5EF4-FFF2-40B4-BE49-F238E27FC236}">
                <a16:creationId xmlns:a16="http://schemas.microsoft.com/office/drawing/2014/main" xmlns="" id="{37B8CA34-28F6-48A7-8AED-3C4937AF7A1C}"/>
              </a:ext>
            </a:extLst>
          </p:cNvPr>
          <p:cNvSpPr txBox="1">
            <a:spLocks noChangeArrowheads="1"/>
          </p:cNvSpPr>
          <p:nvPr/>
        </p:nvSpPr>
        <p:spPr bwMode="auto">
          <a:xfrm>
            <a:off x="9639300" y="4379913"/>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Times New Roman" panose="02020603050405020304" pitchFamily="18" charset="0"/>
              </a:rPr>
              <a:t>Психология</a:t>
            </a:r>
          </a:p>
          <a:p>
            <a:pPr algn="r" eaLnBrk="1" hangingPunct="1">
              <a:spcBef>
                <a:spcPts val="650"/>
              </a:spcBef>
              <a:buSzPct val="100000"/>
            </a:pPr>
            <a:r>
              <a:rPr lang="kk-KZ" altLang="de-DE" sz="1600" b="1">
                <a:solidFill>
                  <a:srgbClr val="000000"/>
                </a:solidFill>
                <a:latin typeface="Times New Roman" panose="02020603050405020304" pitchFamily="18" charset="0"/>
              </a:rPr>
              <a:t> ғылымдарының </a:t>
            </a:r>
          </a:p>
          <a:p>
            <a:pPr algn="r" eaLnBrk="1" hangingPunct="1">
              <a:spcBef>
                <a:spcPts val="650"/>
              </a:spcBef>
              <a:buSzPct val="100000"/>
            </a:pPr>
            <a:r>
              <a:rPr lang="kk-KZ" altLang="de-DE" sz="1600" b="1">
                <a:solidFill>
                  <a:srgbClr val="000000"/>
                </a:solidFill>
                <a:latin typeface="Times New Roman" panose="02020603050405020304" pitchFamily="18" charset="0"/>
              </a:rPr>
              <a:t>докторы, профессор</a:t>
            </a:r>
          </a:p>
          <a:p>
            <a:pPr algn="r" eaLnBrk="1" hangingPunct="1">
              <a:spcBef>
                <a:spcPts val="650"/>
              </a:spcBef>
              <a:buSzPct val="100000"/>
            </a:pPr>
            <a:r>
              <a:rPr lang="kk-KZ" altLang="de-DE" sz="1600" b="1">
                <a:solidFill>
                  <a:srgbClr val="000000"/>
                </a:solidFill>
                <a:latin typeface="Times New Roman" panose="02020603050405020304" pitchFamily="18" charset="0"/>
              </a:rPr>
              <a:t>Н.Қ.Тоқсанбаева</a:t>
            </a:r>
            <a:r>
              <a:rPr lang="kk-KZ" altLang="de-DE" sz="1600" b="1">
                <a:solidFill>
                  <a:srgbClr val="000000"/>
                </a:solidFill>
                <a:latin typeface="Constantia" panose="02030602050306030303" pitchFamily="18" charset="0"/>
              </a:rPr>
              <a:t>.</a:t>
            </a:r>
          </a:p>
        </p:txBody>
      </p:sp>
      <p:sp>
        <p:nvSpPr>
          <p:cNvPr id="6152" name="Прямоугольник 1">
            <a:extLst>
              <a:ext uri="{FF2B5EF4-FFF2-40B4-BE49-F238E27FC236}">
                <a16:creationId xmlns:a16="http://schemas.microsoft.com/office/drawing/2014/main" xmlns="" id="{1946C24F-7629-404C-92E3-114536FFCDDF}"/>
              </a:ext>
            </a:extLst>
          </p:cNvPr>
          <p:cNvSpPr>
            <a:spLocks noChangeArrowheads="1"/>
          </p:cNvSpPr>
          <p:nvPr/>
        </p:nvSpPr>
        <p:spPr bwMode="auto">
          <a:xfrm>
            <a:off x="8967788" y="179388"/>
            <a:ext cx="31924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spAutoFit/>
          </a:bodyPr>
          <a:lstStyle/>
          <a:p>
            <a:pPr algn="ctr" eaLnBrk="0" hangingPunct="0">
              <a:buClr>
                <a:srgbClr val="000000"/>
              </a:buClr>
              <a:buSzPct val="100000"/>
              <a:buFont typeface="Times New Roman" panose="02020603050405020304" pitchFamily="18" charset="0"/>
              <a:buNone/>
            </a:pPr>
            <a:endParaRPr lang="ru-RU" altLang="de-DE" sz="2600" b="1" dirty="0">
              <a:solidFill>
                <a:schemeClr val="tx1"/>
              </a:solidFill>
            </a:endParaRPr>
          </a:p>
        </p:txBody>
      </p:sp>
      <p:sp>
        <p:nvSpPr>
          <p:cNvPr id="2" name="TextBox 1">
            <a:extLst>
              <a:ext uri="{FF2B5EF4-FFF2-40B4-BE49-F238E27FC236}">
                <a16:creationId xmlns:a16="http://schemas.microsoft.com/office/drawing/2014/main" xmlns="" id="{165B4D0D-9D5A-4DEF-B65F-F49B114D3BB2}"/>
              </a:ext>
            </a:extLst>
          </p:cNvPr>
          <p:cNvSpPr txBox="1"/>
          <p:nvPr/>
        </p:nvSpPr>
        <p:spPr>
          <a:xfrm>
            <a:off x="2263819" y="39131"/>
            <a:ext cx="87370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3200" b="1">
                <a:solidFill>
                  <a:schemeClr val="accent2">
                    <a:lumMod val="50000"/>
                  </a:schemeClr>
                </a:solidFill>
                <a:latin typeface="Century Schoolbook"/>
                <a:ea typeface="Microsoft YaHei"/>
                <a:cs typeface="Times New Roman"/>
              </a:rPr>
              <a:t>Іс-әрекет теориясының </a:t>
            </a:r>
            <a:r>
              <a:rPr lang="kk-KZ" sz="3200" b="1" dirty="0">
                <a:solidFill>
                  <a:schemeClr val="accent2">
                    <a:lumMod val="50000"/>
                  </a:schemeClr>
                </a:solidFill>
                <a:latin typeface="Century Schoolbook"/>
                <a:ea typeface="Microsoft YaHei"/>
                <a:cs typeface="Times New Roman"/>
              </a:rPr>
              <a:t>бастаулары:</a:t>
            </a:r>
          </a:p>
        </p:txBody>
      </p:sp>
      <p:sp>
        <p:nvSpPr>
          <p:cNvPr id="3" name="TextBox 2">
            <a:extLst>
              <a:ext uri="{FF2B5EF4-FFF2-40B4-BE49-F238E27FC236}">
                <a16:creationId xmlns:a16="http://schemas.microsoft.com/office/drawing/2014/main" xmlns="" id="{E0D2A854-1D8E-4ECC-8FAC-C1E611B54B34}"/>
              </a:ext>
            </a:extLst>
          </p:cNvPr>
          <p:cNvSpPr txBox="1"/>
          <p:nvPr/>
        </p:nvSpPr>
        <p:spPr>
          <a:xfrm>
            <a:off x="1141267" y="904103"/>
            <a:ext cx="1027150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kk-KZ" sz="3200" b="1">
                <a:solidFill>
                  <a:schemeClr val="accent2">
                    <a:lumMod val="50000"/>
                  </a:schemeClr>
                </a:solidFill>
                <a:latin typeface="Century Schoolbook"/>
                <a:ea typeface="Microsoft YaHei"/>
                <a:cs typeface="Times New Roman"/>
              </a:rPr>
              <a:t>-Бехтеревтің объективті рефлексологиясы; </a:t>
            </a:r>
            <a:endParaRPr lang="ru-RU" sz="3200" b="1">
              <a:solidFill>
                <a:schemeClr val="accent2">
                  <a:lumMod val="50000"/>
                </a:schemeClr>
              </a:solidFill>
              <a:latin typeface="Century Schoolbook"/>
              <a:ea typeface="Microsoft YaHei"/>
              <a:cs typeface="Times New Roman"/>
            </a:endParaRPr>
          </a:p>
          <a:p>
            <a:r>
              <a:rPr lang="kk-KZ" sz="3200" b="1">
                <a:solidFill>
                  <a:schemeClr val="accent2">
                    <a:lumMod val="50000"/>
                  </a:schemeClr>
                </a:solidFill>
                <a:latin typeface="Century Schoolbook"/>
                <a:ea typeface="Microsoft YaHei"/>
                <a:cs typeface="Times New Roman"/>
              </a:rPr>
              <a:t>-Корниловтың реактологиясы; </a:t>
            </a:r>
            <a:endParaRPr lang="ru-RU" sz="3200" b="1">
              <a:solidFill>
                <a:schemeClr val="accent2">
                  <a:lumMod val="50000"/>
                </a:schemeClr>
              </a:solidFill>
              <a:latin typeface="Century Schoolbook"/>
              <a:ea typeface="Microsoft YaHei"/>
              <a:cs typeface="Times New Roman"/>
            </a:endParaRPr>
          </a:p>
          <a:p>
            <a:r>
              <a:rPr lang="kk-KZ" sz="3200" b="1">
                <a:solidFill>
                  <a:schemeClr val="accent2">
                    <a:lumMod val="50000"/>
                  </a:schemeClr>
                </a:solidFill>
                <a:latin typeface="Century Schoolbook"/>
                <a:ea typeface="Microsoft YaHei"/>
                <a:cs typeface="Times New Roman"/>
              </a:rPr>
              <a:t>-Уотсонның бихевиоризмі; </a:t>
            </a:r>
            <a:endParaRPr lang="ru-RU" sz="3200" b="1">
              <a:solidFill>
                <a:schemeClr val="accent2">
                  <a:lumMod val="50000"/>
                </a:schemeClr>
              </a:solidFill>
              <a:latin typeface="Century Schoolbook"/>
              <a:ea typeface="Microsoft YaHei"/>
              <a:cs typeface="Times New Roman"/>
            </a:endParaRPr>
          </a:p>
          <a:p>
            <a:r>
              <a:rPr lang="kk-KZ" sz="3200" b="1">
                <a:solidFill>
                  <a:schemeClr val="accent2">
                    <a:lumMod val="50000"/>
                  </a:schemeClr>
                </a:solidFill>
                <a:latin typeface="Century Schoolbook"/>
                <a:ea typeface="Microsoft YaHei"/>
                <a:cs typeface="Times New Roman"/>
              </a:rPr>
              <a:t>-Л.С. Выготскийдің мәдени-тарихи теориясы.</a:t>
            </a:r>
            <a:endParaRPr lang="ru-RU" sz="3200" b="1">
              <a:solidFill>
                <a:schemeClr val="accent2">
                  <a:lumMod val="50000"/>
                </a:schemeClr>
              </a:solidFill>
              <a:latin typeface="Century Schoolbook"/>
              <a:ea typeface="Microsoft YaHei"/>
              <a:cs typeface="Times New Roman"/>
            </a:endParaRPr>
          </a:p>
        </p:txBody>
      </p:sp>
      <p:pic>
        <p:nvPicPr>
          <p:cNvPr id="4" name="Рисунок 4" descr="Изображение выглядит как человек, мужчина, одежда, окно&#10;&#10;Описание создано с очень высокой степенью достоверности">
            <a:extLst>
              <a:ext uri="{FF2B5EF4-FFF2-40B4-BE49-F238E27FC236}">
                <a16:creationId xmlns:a16="http://schemas.microsoft.com/office/drawing/2014/main" xmlns="" id="{E87F975F-2E77-4DFD-B2E4-2FF49662D97E}"/>
              </a:ext>
            </a:extLst>
          </p:cNvPr>
          <p:cNvPicPr>
            <a:picLocks noChangeAspect="1"/>
          </p:cNvPicPr>
          <p:nvPr/>
        </p:nvPicPr>
        <p:blipFill>
          <a:blip r:embed="rId4"/>
          <a:stretch>
            <a:fillRect/>
          </a:stretch>
        </p:blipFill>
        <p:spPr>
          <a:xfrm>
            <a:off x="938335" y="3338513"/>
            <a:ext cx="2191035" cy="2486025"/>
          </a:xfrm>
          <a:prstGeom prst="rect">
            <a:avLst/>
          </a:prstGeom>
        </p:spPr>
      </p:pic>
      <p:pic>
        <p:nvPicPr>
          <p:cNvPr id="6" name="Рисунок 6" descr="Изображение выглядит как человек, мужчина, стена, фотография&#10;&#10;Описание создано с очень высокой степенью достоверности">
            <a:extLst>
              <a:ext uri="{FF2B5EF4-FFF2-40B4-BE49-F238E27FC236}">
                <a16:creationId xmlns:a16="http://schemas.microsoft.com/office/drawing/2014/main" xmlns="" id="{244D2A13-99BF-4136-BF56-9F1FBC2F0E7E}"/>
              </a:ext>
            </a:extLst>
          </p:cNvPr>
          <p:cNvPicPr>
            <a:picLocks noChangeAspect="1"/>
          </p:cNvPicPr>
          <p:nvPr/>
        </p:nvPicPr>
        <p:blipFill>
          <a:blip r:embed="rId5"/>
          <a:stretch>
            <a:fillRect/>
          </a:stretch>
        </p:blipFill>
        <p:spPr>
          <a:xfrm>
            <a:off x="3772391" y="3343275"/>
            <a:ext cx="2095773" cy="2447925"/>
          </a:xfrm>
          <a:prstGeom prst="rect">
            <a:avLst/>
          </a:prstGeom>
        </p:spPr>
      </p:pic>
      <p:pic>
        <p:nvPicPr>
          <p:cNvPr id="8" name="Рисунок 8" descr="Изображение выглядит как человек, мужчина, стена, сидит&#10;&#10;Описание создано с очень высокой степенью достоверности">
            <a:extLst>
              <a:ext uri="{FF2B5EF4-FFF2-40B4-BE49-F238E27FC236}">
                <a16:creationId xmlns:a16="http://schemas.microsoft.com/office/drawing/2014/main" xmlns="" id="{349A86FA-FC05-4CEF-952B-BFE7F35A6E76}"/>
              </a:ext>
            </a:extLst>
          </p:cNvPr>
          <p:cNvPicPr>
            <a:picLocks noChangeAspect="1"/>
          </p:cNvPicPr>
          <p:nvPr/>
        </p:nvPicPr>
        <p:blipFill>
          <a:blip r:embed="rId6"/>
          <a:stretch>
            <a:fillRect/>
          </a:stretch>
        </p:blipFill>
        <p:spPr>
          <a:xfrm>
            <a:off x="6373055" y="3343275"/>
            <a:ext cx="2086246" cy="2447925"/>
          </a:xfrm>
          <a:prstGeom prst="rect">
            <a:avLst/>
          </a:prstGeom>
        </p:spPr>
      </p:pic>
      <p:sp>
        <p:nvSpPr>
          <p:cNvPr id="10" name="TextBox 9">
            <a:extLst>
              <a:ext uri="{FF2B5EF4-FFF2-40B4-BE49-F238E27FC236}">
                <a16:creationId xmlns:a16="http://schemas.microsoft.com/office/drawing/2014/main" xmlns="" id="{A11BF95C-7440-4F94-B308-6A845FEC104C}"/>
              </a:ext>
            </a:extLst>
          </p:cNvPr>
          <p:cNvSpPr txBox="1"/>
          <p:nvPr/>
        </p:nvSpPr>
        <p:spPr>
          <a:xfrm>
            <a:off x="1029013" y="596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91966"/>
                </a:solidFill>
                <a:latin typeface="Century Schoolbook"/>
                <a:ea typeface="Microsoft YaHei"/>
              </a:rPr>
              <a:t>В.М. </a:t>
            </a:r>
            <a:r>
              <a:rPr lang="en-US" b="1" dirty="0" err="1">
                <a:solidFill>
                  <a:srgbClr val="191966"/>
                </a:solidFill>
                <a:latin typeface="Century Schoolbook"/>
                <a:ea typeface="Microsoft YaHei"/>
              </a:rPr>
              <a:t>Бехтерев</a:t>
            </a:r>
            <a:endParaRPr lang="en-US" dirty="0" err="1">
              <a:ea typeface="Microsoft YaHei"/>
            </a:endParaRPr>
          </a:p>
        </p:txBody>
      </p:sp>
      <p:sp>
        <p:nvSpPr>
          <p:cNvPr id="11" name="TextBox 10">
            <a:extLst>
              <a:ext uri="{FF2B5EF4-FFF2-40B4-BE49-F238E27FC236}">
                <a16:creationId xmlns:a16="http://schemas.microsoft.com/office/drawing/2014/main" xmlns="" id="{95367E32-F070-4FC0-99D2-7A6C2C701983}"/>
              </a:ext>
            </a:extLst>
          </p:cNvPr>
          <p:cNvSpPr txBox="1"/>
          <p:nvPr/>
        </p:nvSpPr>
        <p:spPr>
          <a:xfrm>
            <a:off x="3810675" y="596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191966"/>
                </a:solidFill>
                <a:latin typeface="Century Schoolbook"/>
                <a:ea typeface="Microsoft YaHei"/>
              </a:rPr>
              <a:t>К.Н.Корнилов</a:t>
            </a:r>
            <a:endParaRPr lang="en-US" dirty="0" err="1"/>
          </a:p>
        </p:txBody>
      </p:sp>
      <p:sp>
        <p:nvSpPr>
          <p:cNvPr id="12" name="TextBox 11">
            <a:extLst>
              <a:ext uri="{FF2B5EF4-FFF2-40B4-BE49-F238E27FC236}">
                <a16:creationId xmlns:a16="http://schemas.microsoft.com/office/drawing/2014/main" xmlns="" id="{1D26C4E0-F5D9-4055-9D2B-0D4AD03262CF}"/>
              </a:ext>
            </a:extLst>
          </p:cNvPr>
          <p:cNvSpPr txBox="1"/>
          <p:nvPr/>
        </p:nvSpPr>
        <p:spPr>
          <a:xfrm>
            <a:off x="6554232" y="596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191966"/>
                </a:solidFill>
                <a:latin typeface="Century Schoolbook"/>
                <a:ea typeface="Microsoft YaHei"/>
              </a:rPr>
              <a:t>Дж.Уотсон</a:t>
            </a:r>
            <a:endParaRPr lang="en-US" dirty="0" err="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98063795-FED8-481A-A757-A06AE45A6FB2}"/>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7172" name="Text Box 4">
            <a:extLst>
              <a:ext uri="{FF2B5EF4-FFF2-40B4-BE49-F238E27FC236}">
                <a16:creationId xmlns:a16="http://schemas.microsoft.com/office/drawing/2014/main" xmlns="" id="{CFF148C6-3E1A-4748-8860-DBA92A80B8F9}"/>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Times New Roman" panose="02020603050405020304" pitchFamily="18" charset="0"/>
              </a:rPr>
              <a:t>Психология</a:t>
            </a:r>
          </a:p>
          <a:p>
            <a:pPr algn="r" eaLnBrk="1" hangingPunct="1">
              <a:spcBef>
                <a:spcPts val="650"/>
              </a:spcBef>
              <a:buSzPct val="100000"/>
            </a:pPr>
            <a:r>
              <a:rPr lang="kk-KZ" altLang="de-DE" sz="1600" b="1">
                <a:solidFill>
                  <a:srgbClr val="000000"/>
                </a:solidFill>
                <a:latin typeface="Times New Roman" panose="02020603050405020304" pitchFamily="18" charset="0"/>
              </a:rPr>
              <a:t> ғылымдарының </a:t>
            </a:r>
          </a:p>
          <a:p>
            <a:pPr algn="r" eaLnBrk="1" hangingPunct="1">
              <a:spcBef>
                <a:spcPts val="650"/>
              </a:spcBef>
              <a:buSzPct val="100000"/>
            </a:pPr>
            <a:r>
              <a:rPr lang="kk-KZ" altLang="de-DE" sz="1600" b="1">
                <a:solidFill>
                  <a:srgbClr val="000000"/>
                </a:solidFill>
                <a:latin typeface="Times New Roman" panose="02020603050405020304" pitchFamily="18" charset="0"/>
              </a:rPr>
              <a:t>докторы, профессор</a:t>
            </a:r>
          </a:p>
          <a:p>
            <a:pPr algn="r" eaLnBrk="1" hangingPunct="1">
              <a:spcBef>
                <a:spcPts val="650"/>
              </a:spcBef>
              <a:buSzPct val="100000"/>
            </a:pPr>
            <a:r>
              <a:rPr lang="kk-KZ" altLang="de-DE" sz="1600" b="1">
                <a:solidFill>
                  <a:srgbClr val="000000"/>
                </a:solidFill>
                <a:latin typeface="Times New Roman" panose="02020603050405020304" pitchFamily="18" charset="0"/>
              </a:rPr>
              <a:t>Н.Қ.Тоқсанбаева.</a:t>
            </a:r>
          </a:p>
        </p:txBody>
      </p:sp>
      <p:sp>
        <p:nvSpPr>
          <p:cNvPr id="2" name="TextBox 1">
            <a:extLst>
              <a:ext uri="{FF2B5EF4-FFF2-40B4-BE49-F238E27FC236}">
                <a16:creationId xmlns:a16="http://schemas.microsoft.com/office/drawing/2014/main" xmlns="" id="{DBC31893-60B2-462D-8B7F-25CBF8DDC8E3}"/>
              </a:ext>
            </a:extLst>
          </p:cNvPr>
          <p:cNvSpPr txBox="1"/>
          <p:nvPr/>
        </p:nvSpPr>
        <p:spPr>
          <a:xfrm>
            <a:off x="253268" y="68220"/>
            <a:ext cx="1148005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a:solidFill>
                  <a:schemeClr val="accent2">
                    <a:lumMod val="50000"/>
                  </a:schemeClr>
                </a:solidFill>
                <a:latin typeface="Century Schoolbook"/>
                <a:ea typeface="Microsoft YaHei"/>
                <a:cs typeface="Times New Roman"/>
              </a:rPr>
              <a:t>Бұл орайда, бүкіл отандық психологиядағы психикалық құбылыстарды зерттеудің іс-әрекеттік тұрғысы зор мәнге ие. Осы бағытты дамытқан А.Н. Леонтьев, С.Л. Рубинштейннің мектептері. Сана мен іс-әрекет бірлігі принципі алғаш рет Рубинштейнмен 1934 жылы құрастырылды, онда психикалық бейнелеу, сана белсенді іс-әрекетпен байланысты, одан пайда болады, онда жүзеге асады және онымен анықталады. Бұл принципке сәйкес, сана екінші ретті, ол іс-әрекеттен шығарылады. АҚШ-та ісәрекеттік тұрғы практикалық психологияда қарқынды дамыды (Милтон Эриксон – эриксондық гипноз, психологиялық кеңес беру).</a:t>
            </a:r>
            <a:endParaRPr lang="en-US" sz="2000">
              <a:latin typeface="Century Gothic"/>
              <a:ea typeface="Microsoft YaHei"/>
              <a:cs typeface="Times New Roman"/>
            </a:endParaRPr>
          </a:p>
          <a:p>
            <a:pPr algn="just"/>
            <a:endParaRPr lang="kk-KZ" sz="2000" dirty="0">
              <a:latin typeface="Century Gothic"/>
              <a:ea typeface="Microsoft YaHei"/>
              <a:cs typeface="Times New Roman"/>
            </a:endParaRPr>
          </a:p>
          <a:p>
            <a:pPr algn="just"/>
            <a:endParaRPr lang="kk-KZ" sz="2000" b="1" dirty="0">
              <a:solidFill>
                <a:schemeClr val="accent2">
                  <a:lumMod val="50000"/>
                </a:schemeClr>
              </a:solidFill>
              <a:latin typeface="Century Schoolbook"/>
              <a:cs typeface="Times New Roman"/>
            </a:endParaRPr>
          </a:p>
        </p:txBody>
      </p:sp>
      <p:pic>
        <p:nvPicPr>
          <p:cNvPr id="3" name="Рисунок 3" descr="Изображение выглядит как мужчина, человек, стена, галстук&#10;&#10;Описание создано с очень высокой степенью достоверности">
            <a:extLst>
              <a:ext uri="{FF2B5EF4-FFF2-40B4-BE49-F238E27FC236}">
                <a16:creationId xmlns:a16="http://schemas.microsoft.com/office/drawing/2014/main" xmlns="" id="{774D1FBD-4B92-4B8E-98B0-4E440F0D7C36}"/>
              </a:ext>
            </a:extLst>
          </p:cNvPr>
          <p:cNvPicPr>
            <a:picLocks noChangeAspect="1"/>
          </p:cNvPicPr>
          <p:nvPr/>
        </p:nvPicPr>
        <p:blipFill>
          <a:blip r:embed="rId4"/>
          <a:stretch>
            <a:fillRect/>
          </a:stretch>
        </p:blipFill>
        <p:spPr>
          <a:xfrm>
            <a:off x="1090753" y="3057525"/>
            <a:ext cx="2543506" cy="2952750"/>
          </a:xfrm>
          <a:prstGeom prst="rect">
            <a:avLst/>
          </a:prstGeom>
        </p:spPr>
      </p:pic>
      <p:pic>
        <p:nvPicPr>
          <p:cNvPr id="5" name="Рисунок 5" descr="Изображение выглядит как мужчина, человек, костюм, стена&#10;&#10;Описание создано с очень высокой степенью достоверности">
            <a:extLst>
              <a:ext uri="{FF2B5EF4-FFF2-40B4-BE49-F238E27FC236}">
                <a16:creationId xmlns:a16="http://schemas.microsoft.com/office/drawing/2014/main" xmlns="" id="{149F3C88-3CED-4945-A79F-C39BB0A4E514}"/>
              </a:ext>
            </a:extLst>
          </p:cNvPr>
          <p:cNvPicPr>
            <a:picLocks noChangeAspect="1"/>
          </p:cNvPicPr>
          <p:nvPr/>
        </p:nvPicPr>
        <p:blipFill>
          <a:blip r:embed="rId5"/>
          <a:stretch>
            <a:fillRect/>
          </a:stretch>
        </p:blipFill>
        <p:spPr>
          <a:xfrm>
            <a:off x="5001276" y="3060099"/>
            <a:ext cx="2743557" cy="3033326"/>
          </a:xfrm>
          <a:prstGeom prst="rect">
            <a:avLst/>
          </a:prstGeom>
        </p:spPr>
      </p:pic>
      <p:sp>
        <p:nvSpPr>
          <p:cNvPr id="7" name="TextBox 6">
            <a:extLst>
              <a:ext uri="{FF2B5EF4-FFF2-40B4-BE49-F238E27FC236}">
                <a16:creationId xmlns:a16="http://schemas.microsoft.com/office/drawing/2014/main" xmlns="" id="{CEE99036-DCED-4FB2-9438-DECBDE5916CE}"/>
              </a:ext>
            </a:extLst>
          </p:cNvPr>
          <p:cNvSpPr txBox="1"/>
          <p:nvPr/>
        </p:nvSpPr>
        <p:spPr>
          <a:xfrm>
            <a:off x="1371957"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kk-KZ" b="1" dirty="0">
                <a:solidFill>
                  <a:srgbClr val="191966"/>
                </a:solidFill>
                <a:latin typeface="Century Schoolbook"/>
                <a:ea typeface="Microsoft YaHei"/>
              </a:rPr>
              <a:t>А.Н. Леонтьев</a:t>
            </a:r>
            <a:endParaRPr lang="ru-RU" dirty="0">
              <a:ea typeface="Microsoft YaHei"/>
            </a:endParaRPr>
          </a:p>
        </p:txBody>
      </p:sp>
      <p:sp>
        <p:nvSpPr>
          <p:cNvPr id="8" name="TextBox 7">
            <a:extLst>
              <a:ext uri="{FF2B5EF4-FFF2-40B4-BE49-F238E27FC236}">
                <a16:creationId xmlns:a16="http://schemas.microsoft.com/office/drawing/2014/main" xmlns="" id="{CB81E84E-7BE8-4F92-AA3B-71A502351EC1}"/>
              </a:ext>
            </a:extLst>
          </p:cNvPr>
          <p:cNvSpPr txBox="1"/>
          <p:nvPr/>
        </p:nvSpPr>
        <p:spPr>
          <a:xfrm>
            <a:off x="5039560"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91966"/>
                </a:solidFill>
                <a:latin typeface="Century Schoolbook"/>
              </a:rPr>
              <a:t>С.Л. Рубинштейн</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8" name="Text Box 4">
            <a:extLst>
              <a:ext uri="{FF2B5EF4-FFF2-40B4-BE49-F238E27FC236}">
                <a16:creationId xmlns:a16="http://schemas.microsoft.com/office/drawing/2014/main" xmlns="" id="{9345DC20-B2B6-452E-A579-35F43405FD81}"/>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Times New Roman" panose="02020603050405020304" pitchFamily="18" charset="0"/>
              </a:rPr>
              <a:t>Психология</a:t>
            </a:r>
          </a:p>
          <a:p>
            <a:pPr algn="r" eaLnBrk="1" hangingPunct="1">
              <a:spcBef>
                <a:spcPts val="650"/>
              </a:spcBef>
              <a:buSzPct val="100000"/>
            </a:pPr>
            <a:r>
              <a:rPr lang="kk-KZ" altLang="de-DE" sz="1600" b="1">
                <a:solidFill>
                  <a:srgbClr val="000000"/>
                </a:solidFill>
                <a:latin typeface="Times New Roman" panose="02020603050405020304" pitchFamily="18" charset="0"/>
              </a:rPr>
              <a:t> ғылымдарының </a:t>
            </a:r>
          </a:p>
          <a:p>
            <a:pPr algn="r" eaLnBrk="1" hangingPunct="1">
              <a:spcBef>
                <a:spcPts val="650"/>
              </a:spcBef>
              <a:buSzPct val="100000"/>
            </a:pPr>
            <a:r>
              <a:rPr lang="kk-KZ" altLang="de-DE" sz="1600" b="1">
                <a:solidFill>
                  <a:srgbClr val="000000"/>
                </a:solidFill>
                <a:latin typeface="Times New Roman" panose="02020603050405020304" pitchFamily="18" charset="0"/>
              </a:rPr>
              <a:t>докторы, профессор</a:t>
            </a:r>
          </a:p>
          <a:p>
            <a:pPr algn="r" eaLnBrk="1" hangingPunct="1">
              <a:spcBef>
                <a:spcPts val="650"/>
              </a:spcBef>
              <a:buSzPct val="100000"/>
            </a:pPr>
            <a:r>
              <a:rPr lang="kk-KZ" altLang="de-DE" sz="1600" b="1">
                <a:solidFill>
                  <a:srgbClr val="000000"/>
                </a:solidFill>
                <a:latin typeface="Times New Roman" panose="02020603050405020304" pitchFamily="18" charset="0"/>
              </a:rPr>
              <a:t>Н.Қ.Тоқсанбаева</a:t>
            </a:r>
            <a:r>
              <a:rPr lang="kk-KZ" altLang="de-DE" sz="1600" b="1">
                <a:solidFill>
                  <a:srgbClr val="000000"/>
                </a:solidFill>
                <a:latin typeface="Constantia" panose="02030602050306030303" pitchFamily="18" charset="0"/>
              </a:rPr>
              <a:t>.</a:t>
            </a:r>
          </a:p>
        </p:txBody>
      </p:sp>
      <p:sp>
        <p:nvSpPr>
          <p:cNvPr id="2" name="TextBox 1">
            <a:extLst>
              <a:ext uri="{FF2B5EF4-FFF2-40B4-BE49-F238E27FC236}">
                <a16:creationId xmlns:a16="http://schemas.microsoft.com/office/drawing/2014/main" xmlns="" id="{7108A63E-2500-440F-80B1-B33C16FA9166}"/>
              </a:ext>
            </a:extLst>
          </p:cNvPr>
          <p:cNvSpPr txBox="1"/>
          <p:nvPr/>
        </p:nvSpPr>
        <p:spPr>
          <a:xfrm>
            <a:off x="1024121" y="292701"/>
            <a:ext cx="1039508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dirty="0">
                <a:solidFill>
                  <a:schemeClr val="accent2">
                    <a:lumMod val="50000"/>
                  </a:schemeClr>
                </a:solidFill>
                <a:latin typeface="Times New Roman"/>
                <a:ea typeface="Microsoft YaHei"/>
                <a:cs typeface="Times New Roman"/>
              </a:rPr>
              <a:t>Іс-әрекет барысында субъект тұлға ретінде өзгереді.</a:t>
            </a:r>
            <a:endParaRPr lang="kk-KZ" sz="2000" dirty="0">
              <a:solidFill>
                <a:schemeClr val="accent2">
                  <a:lumMod val="50000"/>
                </a:schemeClr>
              </a:solidFill>
              <a:latin typeface="Times New Roman"/>
              <a:cs typeface="Times New Roman"/>
            </a:endParaRPr>
          </a:p>
          <a:p>
            <a:pPr algn="just"/>
            <a:endParaRPr lang="kk-KZ" sz="2000" b="1" dirty="0">
              <a:solidFill>
                <a:schemeClr val="accent2">
                  <a:lumMod val="50000"/>
                </a:schemeClr>
              </a:solidFill>
              <a:latin typeface="Times New Roman"/>
              <a:ea typeface="Microsoft YaHei"/>
              <a:cs typeface="Times New Roman"/>
            </a:endParaRPr>
          </a:p>
          <a:p>
            <a:pPr algn="just"/>
            <a:r>
              <a:rPr lang="kk-KZ" sz="2000" b="1" dirty="0">
                <a:solidFill>
                  <a:schemeClr val="accent2">
                    <a:lumMod val="50000"/>
                  </a:schemeClr>
                </a:solidFill>
                <a:latin typeface="Times New Roman"/>
                <a:ea typeface="Microsoft YaHei"/>
                <a:cs typeface="Times New Roman"/>
              </a:rPr>
              <a:t>Іс-әрекет құрылымы: </a:t>
            </a:r>
          </a:p>
          <a:p>
            <a:pPr algn="just"/>
            <a:r>
              <a:rPr lang="kk-KZ" sz="2000" b="1" dirty="0">
                <a:solidFill>
                  <a:schemeClr val="accent2">
                    <a:lumMod val="50000"/>
                  </a:schemeClr>
                </a:solidFill>
                <a:latin typeface="Times New Roman"/>
                <a:ea typeface="Microsoft YaHei"/>
                <a:cs typeface="Times New Roman"/>
              </a:rPr>
              <a:t>Қ (қажеттілік)→М (</a:t>
            </a:r>
            <a:r>
              <a:rPr lang="kk-KZ" sz="2000" b="1" dirty="0" err="1">
                <a:solidFill>
                  <a:schemeClr val="accent2">
                    <a:lumMod val="50000"/>
                  </a:schemeClr>
                </a:solidFill>
                <a:latin typeface="Times New Roman"/>
                <a:ea typeface="Microsoft YaHei"/>
                <a:cs typeface="Times New Roman"/>
              </a:rPr>
              <a:t>мотивация</a:t>
            </a:r>
            <a:r>
              <a:rPr lang="kk-KZ" sz="2000" b="1" dirty="0">
                <a:solidFill>
                  <a:schemeClr val="accent2">
                    <a:lumMod val="50000"/>
                  </a:schemeClr>
                </a:solidFill>
                <a:latin typeface="Times New Roman"/>
                <a:ea typeface="Microsoft YaHei"/>
                <a:cs typeface="Times New Roman"/>
              </a:rPr>
              <a:t>) →Ә (әрекет)</a:t>
            </a:r>
            <a:endParaRPr lang="kk-KZ" dirty="0">
              <a:solidFill>
                <a:schemeClr val="accent2">
                  <a:lumMod val="50000"/>
                </a:schemeClr>
              </a:solidFill>
              <a:latin typeface="Times New Roman"/>
              <a:cs typeface="Times New Roman"/>
            </a:endParaRPr>
          </a:p>
          <a:p>
            <a:pPr algn="just"/>
            <a:endParaRPr lang="kk-KZ" sz="2000" b="1" dirty="0">
              <a:solidFill>
                <a:schemeClr val="accent2">
                  <a:lumMod val="50000"/>
                </a:schemeClr>
              </a:solidFill>
              <a:latin typeface="Times New Roman"/>
              <a:ea typeface="Microsoft YaHei"/>
              <a:cs typeface="Times New Roman"/>
            </a:endParaRPr>
          </a:p>
          <a:p>
            <a:pPr algn="just"/>
            <a:r>
              <a:rPr lang="kk-KZ" sz="2000" b="1" dirty="0" err="1">
                <a:solidFill>
                  <a:schemeClr val="accent2">
                    <a:lumMod val="50000"/>
                  </a:schemeClr>
                </a:solidFill>
                <a:latin typeface="Times New Roman"/>
                <a:ea typeface="Microsoft YaHei"/>
                <a:cs typeface="Times New Roman"/>
              </a:rPr>
              <a:t>Қажеттіліктереді</a:t>
            </a:r>
            <a:r>
              <a:rPr lang="kk-KZ" sz="2000" b="1" dirty="0">
                <a:solidFill>
                  <a:schemeClr val="accent2">
                    <a:lumMod val="50000"/>
                  </a:schemeClr>
                </a:solidFill>
                <a:latin typeface="Times New Roman"/>
                <a:ea typeface="Microsoft YaHei"/>
                <a:cs typeface="Times New Roman"/>
              </a:rPr>
              <a:t> негізгі топқа бөлінеді:</a:t>
            </a:r>
            <a:endParaRPr lang="kk-KZ" sz="2000" dirty="0">
              <a:solidFill>
                <a:schemeClr val="accent2">
                  <a:lumMod val="50000"/>
                </a:schemeClr>
              </a:solidFill>
              <a:latin typeface="Times New Roman"/>
              <a:cs typeface="Times New Roman"/>
            </a:endParaRPr>
          </a:p>
          <a:p>
            <a:pPr algn="just"/>
            <a:endParaRPr lang="kk-KZ" sz="2000" b="1" dirty="0">
              <a:solidFill>
                <a:schemeClr val="accent2">
                  <a:lumMod val="50000"/>
                </a:schemeClr>
              </a:solidFill>
              <a:latin typeface="Times New Roman"/>
              <a:ea typeface="Microsoft YaHei"/>
              <a:cs typeface="Times New Roman"/>
            </a:endParaRPr>
          </a:p>
          <a:p>
            <a:pPr algn="just"/>
            <a:r>
              <a:rPr lang="kk-KZ" sz="2000" b="1" dirty="0">
                <a:solidFill>
                  <a:schemeClr val="accent2">
                    <a:lumMod val="50000"/>
                  </a:schemeClr>
                </a:solidFill>
                <a:latin typeface="Times New Roman"/>
                <a:ea typeface="Microsoft YaHei"/>
                <a:cs typeface="Times New Roman"/>
              </a:rPr>
              <a:t>-биологиялық (</a:t>
            </a:r>
            <a:r>
              <a:rPr lang="kk-KZ" sz="2000" b="1" dirty="0" err="1">
                <a:solidFill>
                  <a:schemeClr val="accent2">
                    <a:lumMod val="50000"/>
                  </a:schemeClr>
                </a:solidFill>
                <a:latin typeface="Times New Roman"/>
                <a:ea typeface="Microsoft YaHei"/>
                <a:cs typeface="Times New Roman"/>
              </a:rPr>
              <a:t>виталды</a:t>
            </a:r>
            <a:r>
              <a:rPr lang="kk-KZ" sz="2000" b="1" dirty="0">
                <a:solidFill>
                  <a:schemeClr val="accent2">
                    <a:lumMod val="50000"/>
                  </a:schemeClr>
                </a:solidFill>
                <a:latin typeface="Times New Roman"/>
                <a:ea typeface="Microsoft YaHei"/>
                <a:cs typeface="Times New Roman"/>
              </a:rPr>
              <a:t>);</a:t>
            </a:r>
          </a:p>
          <a:p>
            <a:pPr algn="just"/>
            <a:r>
              <a:rPr lang="kk-KZ" sz="2000" b="1" dirty="0">
                <a:solidFill>
                  <a:schemeClr val="accent2">
                    <a:lumMod val="50000"/>
                  </a:schemeClr>
                </a:solidFill>
                <a:latin typeface="Times New Roman"/>
                <a:ea typeface="Microsoft YaHei"/>
                <a:cs typeface="Times New Roman"/>
              </a:rPr>
              <a:t>-ақпараттық (әлеуметтік қажеттіліктердің негізінде жатады).</a:t>
            </a:r>
          </a:p>
          <a:p>
            <a:pPr algn="just"/>
            <a:endParaRPr lang="kk-KZ" sz="2000" b="1" dirty="0">
              <a:solidFill>
                <a:schemeClr val="accent2">
                  <a:lumMod val="50000"/>
                </a:schemeClr>
              </a:solidFill>
              <a:latin typeface="Times New Roman"/>
              <a:cs typeface="Times New Roman"/>
            </a:endParaRPr>
          </a:p>
        </p:txBody>
      </p:sp>
      <p:pic>
        <p:nvPicPr>
          <p:cNvPr id="3" name="Рисунок 3">
            <a:extLst>
              <a:ext uri="{FF2B5EF4-FFF2-40B4-BE49-F238E27FC236}">
                <a16:creationId xmlns:a16="http://schemas.microsoft.com/office/drawing/2014/main" xmlns="" id="{D72BB958-65DE-4C9B-9954-71C560186133}"/>
              </a:ext>
            </a:extLst>
          </p:cNvPr>
          <p:cNvPicPr>
            <a:picLocks noChangeAspect="1"/>
          </p:cNvPicPr>
          <p:nvPr/>
        </p:nvPicPr>
        <p:blipFill>
          <a:blip r:embed="rId4"/>
          <a:stretch>
            <a:fillRect/>
          </a:stretch>
        </p:blipFill>
        <p:spPr>
          <a:xfrm>
            <a:off x="1105044" y="3426216"/>
            <a:ext cx="7326179" cy="308464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2" name="Text Box 4">
            <a:extLst>
              <a:ext uri="{FF2B5EF4-FFF2-40B4-BE49-F238E27FC236}">
                <a16:creationId xmlns:a16="http://schemas.microsoft.com/office/drawing/2014/main" xmlns="" id="{6A1B2F48-4561-42B6-941E-55EBE79745F8}"/>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Times New Roman" panose="02020603050405020304" pitchFamily="18" charset="0"/>
              </a:rPr>
              <a:t>Психология</a:t>
            </a:r>
          </a:p>
          <a:p>
            <a:pPr algn="r" eaLnBrk="1" hangingPunct="1">
              <a:spcBef>
                <a:spcPts val="650"/>
              </a:spcBef>
              <a:buSzPct val="100000"/>
            </a:pPr>
            <a:r>
              <a:rPr lang="kk-KZ" altLang="de-DE" sz="1600" b="1">
                <a:solidFill>
                  <a:srgbClr val="000000"/>
                </a:solidFill>
                <a:latin typeface="Times New Roman" panose="02020603050405020304" pitchFamily="18" charset="0"/>
              </a:rPr>
              <a:t> ғылымдарының </a:t>
            </a:r>
          </a:p>
          <a:p>
            <a:pPr algn="r" eaLnBrk="1" hangingPunct="1">
              <a:spcBef>
                <a:spcPts val="650"/>
              </a:spcBef>
              <a:buSzPct val="100000"/>
            </a:pPr>
            <a:r>
              <a:rPr lang="kk-KZ" altLang="de-DE" sz="1600" b="1">
                <a:solidFill>
                  <a:srgbClr val="000000"/>
                </a:solidFill>
                <a:latin typeface="Times New Roman" panose="02020603050405020304" pitchFamily="18" charset="0"/>
              </a:rPr>
              <a:t>докторы, профессор</a:t>
            </a:r>
          </a:p>
          <a:p>
            <a:pPr algn="r" eaLnBrk="1" hangingPunct="1">
              <a:spcBef>
                <a:spcPts val="650"/>
              </a:spcBef>
              <a:buSzPct val="100000"/>
            </a:pPr>
            <a:r>
              <a:rPr lang="kk-KZ" altLang="de-DE" sz="1600" b="1">
                <a:solidFill>
                  <a:srgbClr val="000000"/>
                </a:solidFill>
                <a:latin typeface="Times New Roman" panose="02020603050405020304" pitchFamily="18" charset="0"/>
              </a:rPr>
              <a:t>Н.Қ.Тоқсанбаева.</a:t>
            </a:r>
          </a:p>
        </p:txBody>
      </p:sp>
      <p:sp>
        <p:nvSpPr>
          <p:cNvPr id="2" name="TextBox 1">
            <a:extLst>
              <a:ext uri="{FF2B5EF4-FFF2-40B4-BE49-F238E27FC236}">
                <a16:creationId xmlns:a16="http://schemas.microsoft.com/office/drawing/2014/main" xmlns="" id="{DA8F6272-ECB8-4792-B85F-0E83A2488041}"/>
              </a:ext>
            </a:extLst>
          </p:cNvPr>
          <p:cNvSpPr txBox="1"/>
          <p:nvPr/>
        </p:nvSpPr>
        <p:spPr>
          <a:xfrm>
            <a:off x="734471" y="258719"/>
            <a:ext cx="6756837" cy="6749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700" b="1" dirty="0">
                <a:solidFill>
                  <a:srgbClr val="191966"/>
                </a:solidFill>
                <a:latin typeface="Century Schoolbook"/>
                <a:ea typeface="Microsoft YaHei"/>
              </a:rPr>
              <a:t>Іс-әрекеттік </a:t>
            </a:r>
            <a:r>
              <a:rPr lang="kk-KZ" sz="2700" b="1" dirty="0">
                <a:solidFill>
                  <a:srgbClr val="191966"/>
                </a:solidFill>
                <a:latin typeface="Century Schoolbook"/>
                <a:ea typeface="Microsoft YaHei"/>
                <a:cs typeface="Times New Roman"/>
              </a:rPr>
              <a:t>теорияның негізгі түсініктеріне іс-әрекет, сана және тұлға жатады. Бұл түсініктерде қандай мағына жатқанын анықтап, олардың құрылымын қарастырайық. </a:t>
            </a:r>
            <a:endParaRPr lang="kk-KZ" sz="2700" b="1" dirty="0">
              <a:solidFill>
                <a:srgbClr val="191966"/>
              </a:solidFill>
              <a:latin typeface="Century Schoolbook"/>
              <a:cs typeface="Times New Roman"/>
            </a:endParaRPr>
          </a:p>
          <a:p>
            <a:pPr algn="just"/>
            <a:r>
              <a:rPr lang="kk-KZ" sz="2700" b="1" dirty="0">
                <a:solidFill>
                  <a:srgbClr val="191966"/>
                </a:solidFill>
                <a:latin typeface="Century Schoolbook"/>
                <a:ea typeface="Microsoft YaHei"/>
              </a:rPr>
              <a:t>     </a:t>
            </a:r>
            <a:r>
              <a:rPr lang="kk-KZ" sz="2700" b="1" dirty="0">
                <a:solidFill>
                  <a:srgbClr val="191966"/>
                </a:solidFill>
                <a:latin typeface="Century Schoolbook"/>
                <a:ea typeface="Microsoft YaHei"/>
                <a:cs typeface="Times New Roman"/>
              </a:rPr>
              <a:t>Адам іс-әрекеті күрделі иерархиялық құрылымға ие. Ол бірнеше деңгейлерден тұрады. Жоғарғы деңгей – </a:t>
            </a:r>
            <a:r>
              <a:rPr lang="kk-KZ" sz="2700" b="1" i="1" dirty="0">
                <a:solidFill>
                  <a:srgbClr val="191966"/>
                </a:solidFill>
                <a:latin typeface="Century Schoolbook"/>
                <a:ea typeface="Microsoft YaHei"/>
                <a:cs typeface="Times New Roman"/>
              </a:rPr>
              <a:t>іс-әрекеттің ерекше түрлерінің деңгейі,</a:t>
            </a:r>
            <a:r>
              <a:rPr lang="kk-KZ" sz="2700" b="1" dirty="0">
                <a:solidFill>
                  <a:srgbClr val="191966"/>
                </a:solidFill>
                <a:latin typeface="Century Schoolbook"/>
                <a:ea typeface="Microsoft YaHei"/>
                <a:cs typeface="Times New Roman"/>
              </a:rPr>
              <a:t> содан кейін әрекет деңгейі, содан соң – </a:t>
            </a:r>
            <a:r>
              <a:rPr lang="kk-KZ" sz="2700" b="1" i="1" dirty="0">
                <a:solidFill>
                  <a:srgbClr val="191966"/>
                </a:solidFill>
                <a:latin typeface="Century Schoolbook"/>
                <a:ea typeface="Microsoft YaHei"/>
                <a:cs typeface="Times New Roman"/>
              </a:rPr>
              <a:t>операциялар деңгейі.</a:t>
            </a:r>
            <a:r>
              <a:rPr lang="kk-KZ" sz="2700" b="1" dirty="0">
                <a:solidFill>
                  <a:srgbClr val="191966"/>
                </a:solidFill>
                <a:latin typeface="Century Schoolbook"/>
                <a:ea typeface="Microsoft YaHei"/>
                <a:cs typeface="Times New Roman"/>
              </a:rPr>
              <a:t> Ал ең төменгі деңгей – </a:t>
            </a:r>
            <a:r>
              <a:rPr lang="kk-KZ" sz="2700" b="1" i="1" dirty="0">
                <a:solidFill>
                  <a:srgbClr val="191966"/>
                </a:solidFill>
                <a:latin typeface="Century Schoolbook"/>
                <a:ea typeface="Microsoft YaHei"/>
                <a:cs typeface="Times New Roman"/>
              </a:rPr>
              <a:t>психофизиологиялық функциялар</a:t>
            </a:r>
            <a:r>
              <a:rPr lang="kk-KZ" sz="2700" b="1" dirty="0">
                <a:solidFill>
                  <a:srgbClr val="191966"/>
                </a:solidFill>
                <a:latin typeface="Century Schoolbook"/>
                <a:ea typeface="Microsoft YaHei"/>
                <a:cs typeface="Times New Roman"/>
              </a:rPr>
              <a:t> деңгейі.</a:t>
            </a:r>
          </a:p>
          <a:p>
            <a:pPr algn="just"/>
            <a:r>
              <a:rPr lang="kk-KZ" sz="2700" b="1" dirty="0">
                <a:solidFill>
                  <a:srgbClr val="191966"/>
                </a:solidFill>
                <a:latin typeface="Century Schoolbook"/>
                <a:ea typeface="Microsoft YaHei"/>
              </a:rPr>
              <a:t>     </a:t>
            </a:r>
            <a:endParaRPr lang="kk-KZ" sz="2700" b="1">
              <a:solidFill>
                <a:srgbClr val="191966"/>
              </a:solidFill>
              <a:latin typeface="Century Schoolbook"/>
              <a:cs typeface="Times New Roman"/>
            </a:endParaRPr>
          </a:p>
        </p:txBody>
      </p:sp>
      <p:pic>
        <p:nvPicPr>
          <p:cNvPr id="5" name="Рисунок 5" descr="Изображение выглядит как небо, легкий, темный, движение&#10;&#10;Описание создано с очень высокой степенью достоверности">
            <a:extLst>
              <a:ext uri="{FF2B5EF4-FFF2-40B4-BE49-F238E27FC236}">
                <a16:creationId xmlns:a16="http://schemas.microsoft.com/office/drawing/2014/main" xmlns="" id="{FC8D570D-7770-4883-B302-11CF6E556EA5}"/>
              </a:ext>
            </a:extLst>
          </p:cNvPr>
          <p:cNvPicPr>
            <a:picLocks noChangeAspect="1"/>
          </p:cNvPicPr>
          <p:nvPr/>
        </p:nvPicPr>
        <p:blipFill>
          <a:blip r:embed="rId4"/>
          <a:stretch>
            <a:fillRect/>
          </a:stretch>
        </p:blipFill>
        <p:spPr>
          <a:xfrm>
            <a:off x="8578379" y="80963"/>
            <a:ext cx="3429447" cy="32575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5" name="Text Box 4">
            <a:extLst>
              <a:ext uri="{FF2B5EF4-FFF2-40B4-BE49-F238E27FC236}">
                <a16:creationId xmlns:a16="http://schemas.microsoft.com/office/drawing/2014/main" xmlns="" id="{94F3F6C4-6D34-47B1-AABB-4792A21EC589}"/>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5295ECCB-0989-4376-AAFE-11F8112EE92A}"/>
              </a:ext>
            </a:extLst>
          </p:cNvPr>
          <p:cNvSpPr txBox="1"/>
          <p:nvPr/>
        </p:nvSpPr>
        <p:spPr>
          <a:xfrm>
            <a:off x="505071" y="3990975"/>
            <a:ext cx="804931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a:solidFill>
                  <a:srgbClr val="191966"/>
                </a:solidFill>
                <a:latin typeface="Century Schoolbook"/>
                <a:cs typeface="Segoe UI"/>
              </a:rPr>
              <a:t>Іс-әрекетті талдаудың негізгі бірлігі болып отырған </a:t>
            </a:r>
            <a:r>
              <a:rPr lang="kk-KZ" sz="2000" b="1" i="1">
                <a:solidFill>
                  <a:srgbClr val="191966"/>
                </a:solidFill>
                <a:latin typeface="Century Schoolbook"/>
                <a:cs typeface="Segoe UI"/>
              </a:rPr>
              <a:t>әрекет</a:t>
            </a:r>
            <a:r>
              <a:rPr lang="kk-KZ" sz="2000" b="1">
                <a:solidFill>
                  <a:srgbClr val="191966"/>
                </a:solidFill>
                <a:latin typeface="Century Schoolbook"/>
                <a:cs typeface="Segoe UI"/>
              </a:rPr>
              <a:t> осы иерархиялық құрылымда орталық орын алады. Әрекет – мақсатты жүзеге асыруға бағытталған процесс. Бұл жерде мақсат – саналы бейне екеніне бірден көңіл бөлу керек. Белгілі іс-әрекетті орындай отырып, адам үнемі осы бейнені өз санасында ұстап отырады. Осылайша, әрекет дегеніміз – адам белсенділігінің саналы көрінісі. </a:t>
            </a:r>
            <a:r>
              <a:rPr lang="kk-KZ" sz="2000">
                <a:latin typeface="Century Schoolbook"/>
                <a:cs typeface="Segoe UI"/>
              </a:rPr>
              <a:t>​</a:t>
            </a:r>
          </a:p>
          <a:p>
            <a:pPr algn="just"/>
            <a:r>
              <a:rPr lang="kk-KZ" sz="2000">
                <a:latin typeface="Century Schoolbook"/>
                <a:cs typeface="Segoe UI"/>
              </a:rPr>
              <a:t>​</a:t>
            </a:r>
          </a:p>
        </p:txBody>
      </p:sp>
      <p:pic>
        <p:nvPicPr>
          <p:cNvPr id="3" name="Рисунок 3">
            <a:extLst>
              <a:ext uri="{FF2B5EF4-FFF2-40B4-BE49-F238E27FC236}">
                <a16:creationId xmlns:a16="http://schemas.microsoft.com/office/drawing/2014/main" xmlns="" id="{5F7C8139-45D5-4F24-B4E1-6034DA46F86A}"/>
              </a:ext>
            </a:extLst>
          </p:cNvPr>
          <p:cNvPicPr>
            <a:picLocks noChangeAspect="1"/>
          </p:cNvPicPr>
          <p:nvPr/>
        </p:nvPicPr>
        <p:blipFill>
          <a:blip r:embed="rId4"/>
          <a:stretch>
            <a:fillRect/>
          </a:stretch>
        </p:blipFill>
        <p:spPr>
          <a:xfrm>
            <a:off x="1657566" y="361950"/>
            <a:ext cx="6896997" cy="33909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xmlns="" id="{F45143C5-C594-4A9D-875C-40F1F2CE53C7}"/>
              </a:ext>
            </a:extLst>
          </p:cNvPr>
          <p:cNvSpPr>
            <a:spLocks noChangeArrowheads="1"/>
          </p:cNvSpPr>
          <p:nvPr/>
        </p:nvSpPr>
        <p:spPr bwMode="auto">
          <a:xfrm>
            <a:off x="166688" y="1571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1269" name="Text Box 4">
            <a:extLst>
              <a:ext uri="{FF2B5EF4-FFF2-40B4-BE49-F238E27FC236}">
                <a16:creationId xmlns:a16="http://schemas.microsoft.com/office/drawing/2014/main" xmlns="" id="{A9A2631B-0F65-42F4-ADBA-32F5F9A6621E}"/>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11276" name="TextBox 4">
            <a:extLst>
              <a:ext uri="{FF2B5EF4-FFF2-40B4-BE49-F238E27FC236}">
                <a16:creationId xmlns:a16="http://schemas.microsoft.com/office/drawing/2014/main" xmlns="" id="{BB267702-B44A-4167-A23F-A66250A57FA6}"/>
              </a:ext>
            </a:extLst>
          </p:cNvPr>
          <p:cNvSpPr txBox="1">
            <a:spLocks noChangeArrowheads="1"/>
          </p:cNvSpPr>
          <p:nvPr/>
        </p:nvSpPr>
        <p:spPr bwMode="auto">
          <a:xfrm>
            <a:off x="788988" y="3324225"/>
            <a:ext cx="1200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kk-KZ" altLang="de-DE" sz="2000" b="1"/>
              <a:t>В.Келер</a:t>
            </a:r>
            <a:endParaRPr lang="ru-RU" altLang="de-DE" sz="2000" b="1"/>
          </a:p>
        </p:txBody>
      </p:sp>
      <p:sp>
        <p:nvSpPr>
          <p:cNvPr id="2" name="TextBox 1">
            <a:extLst>
              <a:ext uri="{FF2B5EF4-FFF2-40B4-BE49-F238E27FC236}">
                <a16:creationId xmlns:a16="http://schemas.microsoft.com/office/drawing/2014/main" xmlns="" id="{E099002E-27D9-4679-B3CC-87B0201EA54D}"/>
              </a:ext>
            </a:extLst>
          </p:cNvPr>
          <p:cNvSpPr txBox="1"/>
          <p:nvPr/>
        </p:nvSpPr>
        <p:spPr>
          <a:xfrm>
            <a:off x="1347241" y="-2060"/>
            <a:ext cx="86855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kk-KZ" sz="3200" b="1">
                <a:solidFill>
                  <a:schemeClr val="accent2">
                    <a:lumMod val="50000"/>
                  </a:schemeClr>
                </a:solidFill>
                <a:latin typeface="Century Gothic"/>
                <a:ea typeface="Microsoft YaHei"/>
              </a:rPr>
              <a:t>Психофизиологиялық функциялар</a:t>
            </a:r>
          </a:p>
        </p:txBody>
      </p:sp>
      <p:sp>
        <p:nvSpPr>
          <p:cNvPr id="3" name="TextBox 2">
            <a:extLst>
              <a:ext uri="{FF2B5EF4-FFF2-40B4-BE49-F238E27FC236}">
                <a16:creationId xmlns:a16="http://schemas.microsoft.com/office/drawing/2014/main" xmlns="" id="{BD609D47-64C2-4F16-86EF-0B88BB0DB1CE}"/>
              </a:ext>
            </a:extLst>
          </p:cNvPr>
          <p:cNvSpPr txBox="1"/>
          <p:nvPr/>
        </p:nvSpPr>
        <p:spPr>
          <a:xfrm>
            <a:off x="307078" y="584885"/>
            <a:ext cx="837655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200" dirty="0">
                <a:solidFill>
                  <a:schemeClr val="accent2">
                    <a:lumMod val="50000"/>
                  </a:schemeClr>
                </a:solidFill>
                <a:latin typeface="Century Schoolbook"/>
                <a:ea typeface="Microsoft YaHei"/>
              </a:rPr>
              <a:t>   </a:t>
            </a:r>
            <a:r>
              <a:rPr lang="kk-KZ" sz="2200" b="1" dirty="0">
                <a:solidFill>
                  <a:schemeClr val="accent2">
                    <a:lumMod val="50000"/>
                  </a:schemeClr>
                </a:solidFill>
                <a:latin typeface="Century Schoolbook"/>
                <a:ea typeface="Microsoft YaHei"/>
              </a:rPr>
              <a:t> </a:t>
            </a:r>
            <a:r>
              <a:rPr lang="kk-KZ" sz="2000" b="1">
                <a:solidFill>
                  <a:schemeClr val="accent2">
                    <a:lumMod val="50000"/>
                  </a:schemeClr>
                </a:solidFill>
                <a:latin typeface="Century Schoolbook"/>
                <a:ea typeface="Microsoft YaHei"/>
                <a:cs typeface="Times New Roman"/>
              </a:rPr>
              <a:t>“Әрекет” ұғымының негізгі сипаттамаларының төрт компоненті бар. Біріншіден, әрекет керекті компонент ретінде сана актісін қосады. Екіншіден, әрекет – бір мезгілде жүріс-тұрыс актісі. Сонымен қатар мынаған көңіл аудару керек, әрекет – санамен байланысқан қимыл. Жоғарыда айтылғаннан сана мен жүріс-тұрыстың тығыз байланысы туралы қорытынды жасауға болады.</a:t>
            </a:r>
            <a:endParaRPr lang="kk-KZ" sz="2000" b="1" dirty="0">
              <a:solidFill>
                <a:schemeClr val="accent2">
                  <a:lumMod val="50000"/>
                </a:schemeClr>
              </a:solidFill>
              <a:latin typeface="Century Schoolbook"/>
              <a:ea typeface="Microsoft YaHei"/>
              <a:cs typeface="Times New Roman"/>
            </a:endParaRPr>
          </a:p>
          <a:p>
            <a:pPr algn="just"/>
            <a:r>
              <a:rPr lang="kk-KZ" sz="2000" b="1" dirty="0">
                <a:solidFill>
                  <a:schemeClr val="accent2">
                    <a:lumMod val="50000"/>
                  </a:schemeClr>
                </a:solidFill>
                <a:latin typeface="Century Schoolbook"/>
                <a:ea typeface="Microsoft YaHei"/>
              </a:rPr>
              <a:t>   </a:t>
            </a:r>
            <a:r>
              <a:rPr lang="kk-KZ" sz="2000" b="1">
                <a:solidFill>
                  <a:schemeClr val="accent2">
                    <a:lumMod val="50000"/>
                  </a:schemeClr>
                </a:solidFill>
                <a:latin typeface="Century Schoolbook"/>
                <a:ea typeface="Microsoft YaHei"/>
                <a:cs typeface="Times New Roman"/>
              </a:rPr>
              <a:t>Үшіншіден, іс-әрекеттің психологиялық теориясы әрекет түсінігі арқылы реакативтік принципті қарсы қойып, </a:t>
            </a:r>
            <a:r>
              <a:rPr lang="kk-KZ" sz="2000" b="1" i="1">
                <a:solidFill>
                  <a:schemeClr val="accent2">
                    <a:lumMod val="50000"/>
                  </a:schemeClr>
                </a:solidFill>
                <a:latin typeface="Century Schoolbook"/>
                <a:ea typeface="Microsoft YaHei"/>
                <a:cs typeface="Times New Roman"/>
              </a:rPr>
              <a:t>белсенділік принципін</a:t>
            </a:r>
            <a:r>
              <a:rPr lang="kk-KZ" sz="2000" b="1" dirty="0">
                <a:solidFill>
                  <a:schemeClr val="accent2">
                    <a:lumMod val="50000"/>
                  </a:schemeClr>
                </a:solidFill>
                <a:latin typeface="Century Schoolbook"/>
                <a:ea typeface="Microsoft YaHei"/>
                <a:cs typeface="Times New Roman"/>
              </a:rPr>
              <a:t> </a:t>
            </a:r>
            <a:r>
              <a:rPr lang="kk-KZ" sz="2000" b="1">
                <a:solidFill>
                  <a:schemeClr val="accent2">
                    <a:lumMod val="50000"/>
                  </a:schemeClr>
                </a:solidFill>
                <a:latin typeface="Century Schoolbook"/>
                <a:ea typeface="Microsoft YaHei"/>
                <a:cs typeface="Times New Roman"/>
              </a:rPr>
              <a:t>енгізеді. “Белсенділік” пен “реактивтік” ұғымдарының айырмашылығы неде? “Реактивтік” ұғымы жауап әрекеті мен белгілі ынталандыруға(стимулға) әсер етуді білдіреді. </a:t>
            </a:r>
            <a:endParaRPr lang="kk-KZ" sz="2000" b="1">
              <a:solidFill>
                <a:schemeClr val="accent2">
                  <a:lumMod val="50000"/>
                </a:schemeClr>
              </a:solidFill>
              <a:latin typeface="Century Schoolbook"/>
              <a:cs typeface="Times New Roman"/>
            </a:endParaRPr>
          </a:p>
          <a:p>
            <a:pPr algn="just"/>
            <a:r>
              <a:rPr lang="kk-KZ" sz="2000" b="1" dirty="0">
                <a:solidFill>
                  <a:schemeClr val="accent2">
                    <a:lumMod val="50000"/>
                  </a:schemeClr>
                </a:solidFill>
                <a:latin typeface="Century Schoolbook"/>
                <a:ea typeface="Microsoft YaHei"/>
              </a:rPr>
              <a:t>    </a:t>
            </a:r>
            <a:r>
              <a:rPr lang="kk-KZ" sz="2000" b="1">
                <a:solidFill>
                  <a:schemeClr val="accent2">
                    <a:lumMod val="50000"/>
                  </a:schemeClr>
                </a:solidFill>
                <a:latin typeface="Century Schoolbook"/>
                <a:ea typeface="Microsoft YaHei"/>
                <a:cs typeface="Times New Roman"/>
              </a:rPr>
              <a:t>Төртіншіден, “әрекет” ұғымы адамның іс-әрекетін заттық және әлеуметтік әлемге шығарады. Іс-әрекеттің мақсаты тамақ табу сияқты тек қана биологиялық мағынаға ғана ие болып қоймай, биологиялық мәнмен байланысы жоқ әлеуметтік қарым-қатынас орнатуға да бағытталуы мүмкін. </a:t>
            </a:r>
            <a:endParaRPr lang="kk-KZ" sz="2000" b="1">
              <a:solidFill>
                <a:schemeClr val="accent2">
                  <a:lumMod val="50000"/>
                </a:schemeClr>
              </a:solidFill>
              <a:latin typeface="Century Schoolbook"/>
              <a:cs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xmlns="" id="{8CC355D5-34A5-4040-8AF5-6645C08A1F58}"/>
              </a:ext>
            </a:extLst>
          </p:cNvPr>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ru-RU" altLang="de-DE"/>
          </a:p>
        </p:txBody>
      </p:sp>
      <p:sp>
        <p:nvSpPr>
          <p:cNvPr id="12294" name="Text Box 4">
            <a:extLst>
              <a:ext uri="{FF2B5EF4-FFF2-40B4-BE49-F238E27FC236}">
                <a16:creationId xmlns:a16="http://schemas.microsoft.com/office/drawing/2014/main" xmlns="" id="{95FD6327-70E4-42EE-8633-81A9BCADE61C}"/>
              </a:ext>
            </a:extLst>
          </p:cNvPr>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panose="020B0502020202020204" pitchFamily="34" charset="0"/>
                <a:ea typeface="Microsoft YaHei" panose="020B0503020204020204" pitchFamily="34" charset="-122"/>
              </a:defRPr>
            </a:lvl9pPr>
          </a:lstStyle>
          <a:p>
            <a:pPr algn="r" eaLnBrk="1" hangingPunct="1">
              <a:spcBef>
                <a:spcPts val="650"/>
              </a:spcBef>
              <a:buSzPct val="100000"/>
            </a:pPr>
            <a:r>
              <a:rPr lang="kk-KZ" altLang="de-DE" sz="1600" b="1">
                <a:solidFill>
                  <a:srgbClr val="000000"/>
                </a:solidFill>
                <a:latin typeface="Constantia" panose="02030602050306030303" pitchFamily="18" charset="0"/>
              </a:rPr>
              <a:t>Психология</a:t>
            </a:r>
          </a:p>
          <a:p>
            <a:pPr algn="r" eaLnBrk="1" hangingPunct="1">
              <a:spcBef>
                <a:spcPts val="650"/>
              </a:spcBef>
              <a:buSzPct val="100000"/>
            </a:pPr>
            <a:r>
              <a:rPr lang="kk-KZ" altLang="de-DE" sz="1600" b="1">
                <a:solidFill>
                  <a:srgbClr val="000000"/>
                </a:solidFill>
                <a:latin typeface="Constantia" panose="02030602050306030303" pitchFamily="18" charset="0"/>
              </a:rPr>
              <a:t> ғылымдарының </a:t>
            </a:r>
          </a:p>
          <a:p>
            <a:pPr algn="r" eaLnBrk="1" hangingPunct="1">
              <a:spcBef>
                <a:spcPts val="650"/>
              </a:spcBef>
              <a:buSzPct val="100000"/>
            </a:pPr>
            <a:r>
              <a:rPr lang="kk-KZ" altLang="de-DE" sz="1600" b="1">
                <a:solidFill>
                  <a:srgbClr val="000000"/>
                </a:solidFill>
                <a:latin typeface="Constantia" panose="02030602050306030303" pitchFamily="18" charset="0"/>
              </a:rPr>
              <a:t>докторы, профессор</a:t>
            </a:r>
          </a:p>
          <a:p>
            <a:pPr algn="r" eaLnBrk="1" hangingPunct="1">
              <a:spcBef>
                <a:spcPts val="650"/>
              </a:spcBef>
              <a:buSzPct val="100000"/>
            </a:pPr>
            <a:r>
              <a:rPr lang="kk-KZ" altLang="de-DE" sz="1600" b="1">
                <a:solidFill>
                  <a:srgbClr val="000000"/>
                </a:solidFill>
                <a:latin typeface="Constantia" panose="02030602050306030303" pitchFamily="18" charset="0"/>
              </a:rPr>
              <a:t>Н.Қ.Тоқсанбаева.</a:t>
            </a:r>
          </a:p>
        </p:txBody>
      </p:sp>
      <p:sp>
        <p:nvSpPr>
          <p:cNvPr id="2" name="TextBox 1">
            <a:extLst>
              <a:ext uri="{FF2B5EF4-FFF2-40B4-BE49-F238E27FC236}">
                <a16:creationId xmlns:a16="http://schemas.microsoft.com/office/drawing/2014/main" xmlns="" id="{D5436163-DA72-49D3-899D-BE2B3E0A2E61}"/>
              </a:ext>
            </a:extLst>
          </p:cNvPr>
          <p:cNvSpPr txBox="1"/>
          <p:nvPr/>
        </p:nvSpPr>
        <p:spPr>
          <a:xfrm>
            <a:off x="389468" y="131806"/>
            <a:ext cx="1156913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kk-KZ" sz="2000" b="1" dirty="0">
                <a:solidFill>
                  <a:schemeClr val="accent2">
                    <a:lumMod val="50000"/>
                  </a:schemeClr>
                </a:solidFill>
                <a:latin typeface="Century Schoolbook"/>
                <a:ea typeface="Microsoft YaHei"/>
                <a:cs typeface="Times New Roman"/>
              </a:rPr>
              <a:t>Талдаудың негізгі элементі ретіндегі “әрекет” ұғымының сипаттамаларына сүйене отырып, іс-әрекеттің психологиялық теориясының негізгі принциптері қалыптасады:</a:t>
            </a:r>
          </a:p>
          <a:p>
            <a:pPr algn="just"/>
            <a:r>
              <a:rPr lang="kk-KZ" sz="2000" b="1" dirty="0">
                <a:solidFill>
                  <a:schemeClr val="accent2">
                    <a:lumMod val="50000"/>
                  </a:schemeClr>
                </a:solidFill>
                <a:latin typeface="Century Schoolbook"/>
                <a:ea typeface="Microsoft YaHei"/>
                <a:cs typeface="Times New Roman"/>
              </a:rPr>
              <a:t>Сана –өз-өзінде тұйықталған құбылыс ретінде қарастырыла алмайды: сана іс-әрекетте көріну керек.</a:t>
            </a:r>
          </a:p>
          <a:p>
            <a:pPr algn="just"/>
            <a:r>
              <a:rPr lang="kk-KZ" sz="2000" b="1" dirty="0">
                <a:solidFill>
                  <a:schemeClr val="accent2">
                    <a:lumMod val="50000"/>
                  </a:schemeClr>
                </a:solidFill>
                <a:latin typeface="Century Schoolbook"/>
                <a:ea typeface="Microsoft YaHei"/>
                <a:cs typeface="Times New Roman"/>
              </a:rPr>
              <a:t>Жүріс-тұрысты адам санасынан бөліп қарастыруға болмайды. </a:t>
            </a:r>
            <a:endParaRPr lang="kk-KZ" sz="2000" b="1">
              <a:solidFill>
                <a:schemeClr val="accent2">
                  <a:lumMod val="50000"/>
                </a:schemeClr>
              </a:solidFill>
              <a:latin typeface="Century Schoolbook"/>
              <a:cs typeface="Times New Roman"/>
            </a:endParaRPr>
          </a:p>
          <a:p>
            <a:pPr algn="just"/>
            <a:r>
              <a:rPr lang="kk-KZ" sz="2000" b="1" dirty="0">
                <a:solidFill>
                  <a:schemeClr val="accent2">
                    <a:lumMod val="50000"/>
                  </a:schemeClr>
                </a:solidFill>
                <a:latin typeface="Century Schoolbook"/>
                <a:ea typeface="Microsoft YaHei"/>
                <a:cs typeface="Times New Roman"/>
              </a:rPr>
              <a:t>Іс-әрекет – бұл белсенді, белгілі мақсатқа бағытталған процесс. (сана мен жүріс-тұрыс арасындағы байланыс принципі)</a:t>
            </a:r>
          </a:p>
          <a:p>
            <a:pPr algn="just"/>
            <a:r>
              <a:rPr lang="kk-KZ" sz="2000" b="1" dirty="0">
                <a:solidFill>
                  <a:schemeClr val="accent2">
                    <a:lumMod val="50000"/>
                  </a:schemeClr>
                </a:solidFill>
                <a:latin typeface="Century Schoolbook"/>
                <a:ea typeface="Microsoft YaHei"/>
                <a:cs typeface="Times New Roman"/>
              </a:rPr>
              <a:t>Адам іс-әрекеті заттық болып келеді; олардың мақсаты әлеуметтік сипатқа ие. (адам іс-әрекетінің заттылығы және оның әлеуметтік негіздемесінің принципі)</a:t>
            </a:r>
          </a:p>
        </p:txBody>
      </p:sp>
      <p:pic>
        <p:nvPicPr>
          <p:cNvPr id="3" name="Рисунок 3">
            <a:extLst>
              <a:ext uri="{FF2B5EF4-FFF2-40B4-BE49-F238E27FC236}">
                <a16:creationId xmlns:a16="http://schemas.microsoft.com/office/drawing/2014/main" xmlns="" id="{17CB1722-66B0-4008-A9F7-9EF87B5AAE8F}"/>
              </a:ext>
            </a:extLst>
          </p:cNvPr>
          <p:cNvPicPr>
            <a:picLocks noChangeAspect="1"/>
          </p:cNvPicPr>
          <p:nvPr/>
        </p:nvPicPr>
        <p:blipFill>
          <a:blip r:embed="rId4"/>
          <a:stretch>
            <a:fillRect/>
          </a:stretch>
        </p:blipFill>
        <p:spPr>
          <a:xfrm>
            <a:off x="1095518" y="3567113"/>
            <a:ext cx="7306625" cy="29146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481</Words>
  <Application>Microsoft Office PowerPoint</Application>
  <PresentationFormat>Произвольный</PresentationFormat>
  <Paragraphs>113</Paragraphs>
  <Slides>15</Slides>
  <Notes>15</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1_Тема Office</vt:lpstr>
      <vt:lpstr>2_Тема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Absadyk Azat</dc:creator>
  <cp:lastModifiedBy>admin</cp:lastModifiedBy>
  <cp:revision>506</cp:revision>
  <cp:lastPrinted>1601-01-01T00:00:00Z</cp:lastPrinted>
  <dcterms:created xsi:type="dcterms:W3CDTF">2015-10-30T10:16:50Z</dcterms:created>
  <dcterms:modified xsi:type="dcterms:W3CDTF">2019-10-02T03:24:05Z</dcterms:modified>
</cp:coreProperties>
</file>